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5" r:id="rId3"/>
    <p:sldId id="259" r:id="rId4"/>
    <p:sldId id="266" r:id="rId5"/>
    <p:sldId id="260" r:id="rId6"/>
    <p:sldId id="261" r:id="rId7"/>
    <p:sldId id="272" r:id="rId8"/>
    <p:sldId id="264" r:id="rId9"/>
    <p:sldId id="268" r:id="rId10"/>
    <p:sldId id="269" r:id="rId11"/>
    <p:sldId id="271" r:id="rId12"/>
    <p:sldId id="270" r:id="rId13"/>
    <p:sldId id="262"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205E2-2BAE-45E4-8E19-A44CB4438047}" v="393" dt="2025-08-27T14:28:23.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74625" autoAdjust="0"/>
  </p:normalViewPr>
  <p:slideViewPr>
    <p:cSldViewPr snapToGrid="0">
      <p:cViewPr varScale="1">
        <p:scale>
          <a:sx n="66" d="100"/>
          <a:sy n="66" d="100"/>
        </p:scale>
        <p:origin x="11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ne, Patrick P (KYTC)" userId="a8a120bd-b185-4c31-9d7a-f555795bf8de" providerId="ADAL" clId="{96C205E2-2BAE-45E4-8E19-A44CB4438047}"/>
    <pc:docChg chg="undo custSel addSld delSld modSld sldOrd modNotesMaster">
      <pc:chgData name="Stone, Patrick P (KYTC)" userId="a8a120bd-b185-4c31-9d7a-f555795bf8de" providerId="ADAL" clId="{96C205E2-2BAE-45E4-8E19-A44CB4438047}" dt="2025-08-27T17:14:06.777" v="10685" actId="1076"/>
      <pc:docMkLst>
        <pc:docMk/>
      </pc:docMkLst>
      <pc:sldChg chg="addSp delSp modSp mod setBg modNotesTx">
        <pc:chgData name="Stone, Patrick P (KYTC)" userId="a8a120bd-b185-4c31-9d7a-f555795bf8de" providerId="ADAL" clId="{96C205E2-2BAE-45E4-8E19-A44CB4438047}" dt="2025-08-22T16:40:55.563" v="6134" actId="20577"/>
        <pc:sldMkLst>
          <pc:docMk/>
          <pc:sldMk cId="3624282238" sldId="257"/>
        </pc:sldMkLst>
        <pc:spChg chg="add mod">
          <ac:chgData name="Stone, Patrick P (KYTC)" userId="a8a120bd-b185-4c31-9d7a-f555795bf8de" providerId="ADAL" clId="{96C205E2-2BAE-45E4-8E19-A44CB4438047}" dt="2025-08-19T14:29:44.607" v="2181" actId="1076"/>
          <ac:spMkLst>
            <pc:docMk/>
            <pc:sldMk cId="3624282238" sldId="257"/>
            <ac:spMk id="2" creationId="{F0474E27-0083-D10F-D7CF-94A23FA8F861}"/>
          </ac:spMkLst>
        </pc:spChg>
        <pc:spChg chg="add mod ord">
          <ac:chgData name="Stone, Patrick P (KYTC)" userId="a8a120bd-b185-4c31-9d7a-f555795bf8de" providerId="ADAL" clId="{96C205E2-2BAE-45E4-8E19-A44CB4438047}" dt="2025-08-19T14:29:39.529" v="2180" actId="1076"/>
          <ac:spMkLst>
            <pc:docMk/>
            <pc:sldMk cId="3624282238" sldId="257"/>
            <ac:spMk id="7" creationId="{4A8B42B3-A260-5977-FE78-25E08C36BFB4}"/>
          </ac:spMkLst>
        </pc:spChg>
        <pc:spChg chg="add">
          <ac:chgData name="Stone, Patrick P (KYTC)" userId="a8a120bd-b185-4c31-9d7a-f555795bf8de" providerId="ADAL" clId="{96C205E2-2BAE-45E4-8E19-A44CB4438047}" dt="2025-08-19T14:28:17.409" v="2173" actId="26606"/>
          <ac:spMkLst>
            <pc:docMk/>
            <pc:sldMk cId="3624282238" sldId="257"/>
            <ac:spMk id="13" creationId="{151F3819-4351-4730-8E02-40BF286E0E4A}"/>
          </ac:spMkLst>
        </pc:spChg>
        <pc:spChg chg="add">
          <ac:chgData name="Stone, Patrick P (KYTC)" userId="a8a120bd-b185-4c31-9d7a-f555795bf8de" providerId="ADAL" clId="{96C205E2-2BAE-45E4-8E19-A44CB4438047}" dt="2025-08-19T14:28:17.409" v="2173" actId="26606"/>
          <ac:spMkLst>
            <pc:docMk/>
            <pc:sldMk cId="3624282238" sldId="257"/>
            <ac:spMk id="15" creationId="{7DAE5130-F148-4C5A-A6CB-48165DC767C5}"/>
          </ac:spMkLst>
        </pc:spChg>
        <pc:picChg chg="ord">
          <ac:chgData name="Stone, Patrick P (KYTC)" userId="a8a120bd-b185-4c31-9d7a-f555795bf8de" providerId="ADAL" clId="{96C205E2-2BAE-45E4-8E19-A44CB4438047}" dt="2025-08-19T14:28:17.409" v="2173" actId="26606"/>
          <ac:picMkLst>
            <pc:docMk/>
            <pc:sldMk cId="3624282238" sldId="257"/>
            <ac:picMk id="5" creationId="{B1942BFF-9C45-004F-2CEC-A073432E5350}"/>
          </ac:picMkLst>
        </pc:picChg>
        <pc:picChg chg="mod ord">
          <ac:chgData name="Stone, Patrick P (KYTC)" userId="a8a120bd-b185-4c31-9d7a-f555795bf8de" providerId="ADAL" clId="{96C205E2-2BAE-45E4-8E19-A44CB4438047}" dt="2025-08-19T14:28:17.409" v="2173" actId="26606"/>
          <ac:picMkLst>
            <pc:docMk/>
            <pc:sldMk cId="3624282238" sldId="257"/>
            <ac:picMk id="6" creationId="{E4CCEB3F-76A2-0283-F7B5-9E85A03E0252}"/>
          </ac:picMkLst>
        </pc:picChg>
        <pc:picChg chg="add mod">
          <ac:chgData name="Stone, Patrick P (KYTC)" userId="a8a120bd-b185-4c31-9d7a-f555795bf8de" providerId="ADAL" clId="{96C205E2-2BAE-45E4-8E19-A44CB4438047}" dt="2025-08-19T14:28:17.409" v="2173" actId="26606"/>
          <ac:picMkLst>
            <pc:docMk/>
            <pc:sldMk cId="3624282238" sldId="257"/>
            <ac:picMk id="9" creationId="{FD1A091B-D3F7-6D4D-58E2-9D72636D24A0}"/>
          </ac:picMkLst>
        </pc:picChg>
      </pc:sldChg>
      <pc:sldChg chg="addSp delSp modSp add del mod">
        <pc:chgData name="Stone, Patrick P (KYTC)" userId="a8a120bd-b185-4c31-9d7a-f555795bf8de" providerId="ADAL" clId="{96C205E2-2BAE-45E4-8E19-A44CB4438047}" dt="2025-08-18T17:05:43.282" v="531" actId="2696"/>
        <pc:sldMkLst>
          <pc:docMk/>
          <pc:sldMk cId="1903274492" sldId="258"/>
        </pc:sldMkLst>
      </pc:sldChg>
      <pc:sldChg chg="addSp delSp modSp del mod">
        <pc:chgData name="Stone, Patrick P (KYTC)" userId="a8a120bd-b185-4c31-9d7a-f555795bf8de" providerId="ADAL" clId="{96C205E2-2BAE-45E4-8E19-A44CB4438047}" dt="2025-08-18T16:14:29.014" v="104" actId="2696"/>
        <pc:sldMkLst>
          <pc:docMk/>
          <pc:sldMk cId="2848709961" sldId="259"/>
        </pc:sldMkLst>
      </pc:sldChg>
      <pc:sldChg chg="addSp delSp modSp add mod modNotesTx">
        <pc:chgData name="Stone, Patrick P (KYTC)" userId="a8a120bd-b185-4c31-9d7a-f555795bf8de" providerId="ADAL" clId="{96C205E2-2BAE-45E4-8E19-A44CB4438047}" dt="2025-08-25T12:24:02.517" v="9482" actId="6549"/>
        <pc:sldMkLst>
          <pc:docMk/>
          <pc:sldMk cId="4069353125" sldId="259"/>
        </pc:sldMkLst>
        <pc:spChg chg="mod">
          <ac:chgData name="Stone, Patrick P (KYTC)" userId="a8a120bd-b185-4c31-9d7a-f555795bf8de" providerId="ADAL" clId="{96C205E2-2BAE-45E4-8E19-A44CB4438047}" dt="2025-08-20T13:38:51.281" v="3560" actId="1076"/>
          <ac:spMkLst>
            <pc:docMk/>
            <pc:sldMk cId="4069353125" sldId="259"/>
            <ac:spMk id="2" creationId="{27574359-460F-3FE7-9A40-662F425D481F}"/>
          </ac:spMkLst>
        </pc:spChg>
        <pc:spChg chg="mod">
          <ac:chgData name="Stone, Patrick P (KYTC)" userId="a8a120bd-b185-4c31-9d7a-f555795bf8de" providerId="ADAL" clId="{96C205E2-2BAE-45E4-8E19-A44CB4438047}" dt="2025-08-22T16:50:10.347" v="6673" actId="113"/>
          <ac:spMkLst>
            <pc:docMk/>
            <pc:sldMk cId="4069353125" sldId="259"/>
            <ac:spMk id="8" creationId="{2823683F-71EB-ED68-2527-943C1AB44D51}"/>
          </ac:spMkLst>
        </pc:spChg>
        <pc:spChg chg="add mod">
          <ac:chgData name="Stone, Patrick P (KYTC)" userId="a8a120bd-b185-4c31-9d7a-f555795bf8de" providerId="ADAL" clId="{96C205E2-2BAE-45E4-8E19-A44CB4438047}" dt="2025-08-20T13:24:45.516" v="3314" actId="20577"/>
          <ac:spMkLst>
            <pc:docMk/>
            <pc:sldMk cId="4069353125" sldId="259"/>
            <ac:spMk id="11" creationId="{6E509AF7-FD7E-95AA-30F7-1E9A21738673}"/>
          </ac:spMkLst>
        </pc:spChg>
        <pc:spChg chg="add mod">
          <ac:chgData name="Stone, Patrick P (KYTC)" userId="a8a120bd-b185-4c31-9d7a-f555795bf8de" providerId="ADAL" clId="{96C205E2-2BAE-45E4-8E19-A44CB4438047}" dt="2025-08-22T16:51:17.464" v="6682" actId="20577"/>
          <ac:spMkLst>
            <pc:docMk/>
            <pc:sldMk cId="4069353125" sldId="259"/>
            <ac:spMk id="12" creationId="{D756C801-0426-02AF-DEE6-3543511846C5}"/>
          </ac:spMkLst>
        </pc:spChg>
        <pc:picChg chg="add mod">
          <ac:chgData name="Stone, Patrick P (KYTC)" userId="a8a120bd-b185-4c31-9d7a-f555795bf8de" providerId="ADAL" clId="{96C205E2-2BAE-45E4-8E19-A44CB4438047}" dt="2025-08-20T13:39:47.946" v="3564" actId="1076"/>
          <ac:picMkLst>
            <pc:docMk/>
            <pc:sldMk cId="4069353125" sldId="259"/>
            <ac:picMk id="4" creationId="{56D182FE-20AA-06C9-CF23-7E68DE10DCB3}"/>
          </ac:picMkLst>
        </pc:picChg>
      </pc:sldChg>
      <pc:sldChg chg="addSp delSp modSp add mod modNotesTx">
        <pc:chgData name="Stone, Patrick P (KYTC)" userId="a8a120bd-b185-4c31-9d7a-f555795bf8de" providerId="ADAL" clId="{96C205E2-2BAE-45E4-8E19-A44CB4438047}" dt="2025-08-26T16:12:23.515" v="10336" actId="20577"/>
        <pc:sldMkLst>
          <pc:docMk/>
          <pc:sldMk cId="337433702" sldId="260"/>
        </pc:sldMkLst>
        <pc:spChg chg="mod">
          <ac:chgData name="Stone, Patrick P (KYTC)" userId="a8a120bd-b185-4c31-9d7a-f555795bf8de" providerId="ADAL" clId="{96C205E2-2BAE-45E4-8E19-A44CB4438047}" dt="2025-08-26T16:11:16.094" v="10247" actId="20577"/>
          <ac:spMkLst>
            <pc:docMk/>
            <pc:sldMk cId="337433702" sldId="260"/>
            <ac:spMk id="2" creationId="{E94C5BAF-4B5A-D9FC-8F6E-F4123D59765E}"/>
          </ac:spMkLst>
        </pc:spChg>
        <pc:spChg chg="mod">
          <ac:chgData name="Stone, Patrick P (KYTC)" userId="a8a120bd-b185-4c31-9d7a-f555795bf8de" providerId="ADAL" clId="{96C205E2-2BAE-45E4-8E19-A44CB4438047}" dt="2025-08-26T16:07:51.876" v="10209" actId="20577"/>
          <ac:spMkLst>
            <pc:docMk/>
            <pc:sldMk cId="337433702" sldId="260"/>
            <ac:spMk id="8" creationId="{19D2B39D-A2E9-324D-D405-E7D0ECB18A94}"/>
          </ac:spMkLst>
        </pc:spChg>
        <pc:spChg chg="mod">
          <ac:chgData name="Stone, Patrick P (KYTC)" userId="a8a120bd-b185-4c31-9d7a-f555795bf8de" providerId="ADAL" clId="{96C205E2-2BAE-45E4-8E19-A44CB4438047}" dt="2025-08-26T16:11:50.521" v="10303" actId="20577"/>
          <ac:spMkLst>
            <pc:docMk/>
            <pc:sldMk cId="337433702" sldId="260"/>
            <ac:spMk id="10" creationId="{F19D5347-6321-9593-F1A6-E84412086DF5}"/>
          </ac:spMkLst>
        </pc:spChg>
        <pc:picChg chg="add mod">
          <ac:chgData name="Stone, Patrick P (KYTC)" userId="a8a120bd-b185-4c31-9d7a-f555795bf8de" providerId="ADAL" clId="{96C205E2-2BAE-45E4-8E19-A44CB4438047}" dt="2025-08-19T11:28:36.492" v="1417" actId="1076"/>
          <ac:picMkLst>
            <pc:docMk/>
            <pc:sldMk cId="337433702" sldId="260"/>
            <ac:picMk id="7" creationId="{F7DF3067-672F-A111-48B1-37474B5A20D9}"/>
          </ac:picMkLst>
        </pc:picChg>
      </pc:sldChg>
      <pc:sldChg chg="delSp add del mod">
        <pc:chgData name="Stone, Patrick P (KYTC)" userId="a8a120bd-b185-4c31-9d7a-f555795bf8de" providerId="ADAL" clId="{96C205E2-2BAE-45E4-8E19-A44CB4438047}" dt="2025-08-18T16:14:17.064" v="103" actId="2696"/>
        <pc:sldMkLst>
          <pc:docMk/>
          <pc:sldMk cId="3095839984" sldId="260"/>
        </pc:sldMkLst>
      </pc:sldChg>
      <pc:sldChg chg="addSp modSp add del mod">
        <pc:chgData name="Stone, Patrick P (KYTC)" userId="a8a120bd-b185-4c31-9d7a-f555795bf8de" providerId="ADAL" clId="{96C205E2-2BAE-45E4-8E19-A44CB4438047}" dt="2025-08-18T16:01:47.970" v="99" actId="2696"/>
        <pc:sldMkLst>
          <pc:docMk/>
          <pc:sldMk cId="3127032081" sldId="260"/>
        </pc:sldMkLst>
      </pc:sldChg>
      <pc:sldChg chg="addSp delSp modSp add mod modTransition modAnim modNotesTx">
        <pc:chgData name="Stone, Patrick P (KYTC)" userId="a8a120bd-b185-4c31-9d7a-f555795bf8de" providerId="ADAL" clId="{96C205E2-2BAE-45E4-8E19-A44CB4438047}" dt="2025-08-26T18:36:10.867" v="10681" actId="33524"/>
        <pc:sldMkLst>
          <pc:docMk/>
          <pc:sldMk cId="1731936008" sldId="261"/>
        </pc:sldMkLst>
        <pc:spChg chg="mod">
          <ac:chgData name="Stone, Patrick P (KYTC)" userId="a8a120bd-b185-4c31-9d7a-f555795bf8de" providerId="ADAL" clId="{96C205E2-2BAE-45E4-8E19-A44CB4438047}" dt="2025-08-19T13:33:38.587" v="1843" actId="1076"/>
          <ac:spMkLst>
            <pc:docMk/>
            <pc:sldMk cId="1731936008" sldId="261"/>
            <ac:spMk id="2" creationId="{881844D6-7534-34FA-1260-A6B2DC80318B}"/>
          </ac:spMkLst>
        </pc:spChg>
        <pc:spChg chg="add del mod">
          <ac:chgData name="Stone, Patrick P (KYTC)" userId="a8a120bd-b185-4c31-9d7a-f555795bf8de" providerId="ADAL" clId="{96C205E2-2BAE-45E4-8E19-A44CB4438047}" dt="2025-08-26T17:33:31.815" v="10445" actId="478"/>
          <ac:spMkLst>
            <pc:docMk/>
            <pc:sldMk cId="1731936008" sldId="261"/>
            <ac:spMk id="3" creationId="{16B06EA1-B85B-9C78-0600-71B8A08C3806}"/>
          </ac:spMkLst>
        </pc:spChg>
        <pc:spChg chg="add mod">
          <ac:chgData name="Stone, Patrick P (KYTC)" userId="a8a120bd-b185-4c31-9d7a-f555795bf8de" providerId="ADAL" clId="{96C205E2-2BAE-45E4-8E19-A44CB4438047}" dt="2025-08-26T18:35:00.324" v="10679" actId="1076"/>
          <ac:spMkLst>
            <pc:docMk/>
            <pc:sldMk cId="1731936008" sldId="261"/>
            <ac:spMk id="7" creationId="{35AD61B9-FFB6-4A9F-CF7B-8114B24A9EFA}"/>
          </ac:spMkLst>
        </pc:spChg>
        <pc:spChg chg="mod">
          <ac:chgData name="Stone, Patrick P (KYTC)" userId="a8a120bd-b185-4c31-9d7a-f555795bf8de" providerId="ADAL" clId="{96C205E2-2BAE-45E4-8E19-A44CB4438047}" dt="2025-08-26T17:28:36.576" v="10388" actId="20577"/>
          <ac:spMkLst>
            <pc:docMk/>
            <pc:sldMk cId="1731936008" sldId="261"/>
            <ac:spMk id="8" creationId="{8B974623-1769-60CD-07B4-37B80F511319}"/>
          </ac:spMkLst>
        </pc:spChg>
        <pc:spChg chg="mod">
          <ac:chgData name="Stone, Patrick P (KYTC)" userId="a8a120bd-b185-4c31-9d7a-f555795bf8de" providerId="ADAL" clId="{96C205E2-2BAE-45E4-8E19-A44CB4438047}" dt="2025-08-26T18:33:26.484" v="10678" actId="313"/>
          <ac:spMkLst>
            <pc:docMk/>
            <pc:sldMk cId="1731936008" sldId="261"/>
            <ac:spMk id="10" creationId="{747974E5-48B8-AB16-65AC-DBB16439C3C4}"/>
          </ac:spMkLst>
        </pc:spChg>
        <pc:spChg chg="add mod">
          <ac:chgData name="Stone, Patrick P (KYTC)" userId="a8a120bd-b185-4c31-9d7a-f555795bf8de" providerId="ADAL" clId="{96C205E2-2BAE-45E4-8E19-A44CB4438047}" dt="2025-08-26T17:36:38.519" v="10524" actId="1076"/>
          <ac:spMkLst>
            <pc:docMk/>
            <pc:sldMk cId="1731936008" sldId="261"/>
            <ac:spMk id="13" creationId="{4F98CCBA-AD01-CFA4-0D4C-87F86C1BC052}"/>
          </ac:spMkLst>
        </pc:spChg>
        <pc:picChg chg="add del mod">
          <ac:chgData name="Stone, Patrick P (KYTC)" userId="a8a120bd-b185-4c31-9d7a-f555795bf8de" providerId="ADAL" clId="{96C205E2-2BAE-45E4-8E19-A44CB4438047}" dt="2025-08-26T17:29:25.433" v="10392" actId="478"/>
          <ac:picMkLst>
            <pc:docMk/>
            <pc:sldMk cId="1731936008" sldId="261"/>
            <ac:picMk id="4" creationId="{8D8543F5-B598-3D77-BF82-5FFAEE0C7C42}"/>
          </ac:picMkLst>
        </pc:picChg>
        <pc:picChg chg="add del mod">
          <ac:chgData name="Stone, Patrick P (KYTC)" userId="a8a120bd-b185-4c31-9d7a-f555795bf8de" providerId="ADAL" clId="{96C205E2-2BAE-45E4-8E19-A44CB4438047}" dt="2025-08-26T17:29:24.878" v="10391" actId="478"/>
          <ac:picMkLst>
            <pc:docMk/>
            <pc:sldMk cId="1731936008" sldId="261"/>
            <ac:picMk id="9" creationId="{D917A584-9CB8-5A5A-1CD2-E6E3F7050AE7}"/>
          </ac:picMkLst>
        </pc:picChg>
        <pc:picChg chg="add del mod">
          <ac:chgData name="Stone, Patrick P (KYTC)" userId="a8a120bd-b185-4c31-9d7a-f555795bf8de" providerId="ADAL" clId="{96C205E2-2BAE-45E4-8E19-A44CB4438047}" dt="2025-08-26T17:29:24.231" v="10390" actId="478"/>
          <ac:picMkLst>
            <pc:docMk/>
            <pc:sldMk cId="1731936008" sldId="261"/>
            <ac:picMk id="12" creationId="{3FF2A898-007D-2700-828B-6D720C65DCC5}"/>
          </ac:picMkLst>
        </pc:picChg>
      </pc:sldChg>
      <pc:sldChg chg="add del">
        <pc:chgData name="Stone, Patrick P (KYTC)" userId="a8a120bd-b185-4c31-9d7a-f555795bf8de" providerId="ADAL" clId="{96C205E2-2BAE-45E4-8E19-A44CB4438047}" dt="2025-08-19T13:50:29.518" v="1881" actId="2696"/>
        <pc:sldMkLst>
          <pc:docMk/>
          <pc:sldMk cId="44006675" sldId="262"/>
        </pc:sldMkLst>
      </pc:sldChg>
      <pc:sldChg chg="addSp delSp modSp add mod modNotesTx">
        <pc:chgData name="Stone, Patrick P (KYTC)" userId="a8a120bd-b185-4c31-9d7a-f555795bf8de" providerId="ADAL" clId="{96C205E2-2BAE-45E4-8E19-A44CB4438047}" dt="2025-08-27T17:14:06.777" v="10685" actId="1076"/>
        <pc:sldMkLst>
          <pc:docMk/>
          <pc:sldMk cId="212265860" sldId="262"/>
        </pc:sldMkLst>
        <pc:spChg chg="mod">
          <ac:chgData name="Stone, Patrick P (KYTC)" userId="a8a120bd-b185-4c31-9d7a-f555795bf8de" providerId="ADAL" clId="{96C205E2-2BAE-45E4-8E19-A44CB4438047}" dt="2025-08-19T13:57:06.787" v="1911" actId="20577"/>
          <ac:spMkLst>
            <pc:docMk/>
            <pc:sldMk cId="212265860" sldId="262"/>
            <ac:spMk id="2" creationId="{6F9174A1-5302-226C-06A3-1FC460B02F31}"/>
          </ac:spMkLst>
        </pc:spChg>
        <pc:spChg chg="mod">
          <ac:chgData name="Stone, Patrick P (KYTC)" userId="a8a120bd-b185-4c31-9d7a-f555795bf8de" providerId="ADAL" clId="{96C205E2-2BAE-45E4-8E19-A44CB4438047}" dt="2025-08-25T13:21:03.331" v="9601" actId="1076"/>
          <ac:spMkLst>
            <pc:docMk/>
            <pc:sldMk cId="212265860" sldId="262"/>
            <ac:spMk id="8" creationId="{4B7D77E6-4F53-0B8A-C535-4B1B37FF8572}"/>
          </ac:spMkLst>
        </pc:spChg>
        <pc:spChg chg="mod">
          <ac:chgData name="Stone, Patrick P (KYTC)" userId="a8a120bd-b185-4c31-9d7a-f555795bf8de" providerId="ADAL" clId="{96C205E2-2BAE-45E4-8E19-A44CB4438047}" dt="2025-08-25T11:22:11.407" v="9210" actId="6549"/>
          <ac:spMkLst>
            <pc:docMk/>
            <pc:sldMk cId="212265860" sldId="262"/>
            <ac:spMk id="10" creationId="{22797310-054B-4EA4-74A8-18B85A7C5D08}"/>
          </ac:spMkLst>
        </pc:spChg>
        <pc:picChg chg="add mod">
          <ac:chgData name="Stone, Patrick P (KYTC)" userId="a8a120bd-b185-4c31-9d7a-f555795bf8de" providerId="ADAL" clId="{96C205E2-2BAE-45E4-8E19-A44CB4438047}" dt="2025-08-27T17:14:06.777" v="10685" actId="1076"/>
          <ac:picMkLst>
            <pc:docMk/>
            <pc:sldMk cId="212265860" sldId="262"/>
            <ac:picMk id="3" creationId="{2B5C567C-B396-384D-BDF7-ACC734904F9A}"/>
          </ac:picMkLst>
        </pc:picChg>
      </pc:sldChg>
      <pc:sldChg chg="delSp modSp add del mod">
        <pc:chgData name="Stone, Patrick P (KYTC)" userId="a8a120bd-b185-4c31-9d7a-f555795bf8de" providerId="ADAL" clId="{96C205E2-2BAE-45E4-8E19-A44CB4438047}" dt="2025-08-22T18:06:36.068" v="9189" actId="2696"/>
        <pc:sldMkLst>
          <pc:docMk/>
          <pc:sldMk cId="1762671259" sldId="263"/>
        </pc:sldMkLst>
      </pc:sldChg>
      <pc:sldChg chg="addSp delSp modSp add mod ord modNotesTx">
        <pc:chgData name="Stone, Patrick P (KYTC)" userId="a8a120bd-b185-4c31-9d7a-f555795bf8de" providerId="ADAL" clId="{96C205E2-2BAE-45E4-8E19-A44CB4438047}" dt="2025-08-26T16:04:01.466" v="10113" actId="6549"/>
        <pc:sldMkLst>
          <pc:docMk/>
          <pc:sldMk cId="193688542" sldId="264"/>
        </pc:sldMkLst>
        <pc:spChg chg="mod">
          <ac:chgData name="Stone, Patrick P (KYTC)" userId="a8a120bd-b185-4c31-9d7a-f555795bf8de" providerId="ADAL" clId="{96C205E2-2BAE-45E4-8E19-A44CB4438047}" dt="2025-08-22T17:26:35.523" v="7786" actId="20577"/>
          <ac:spMkLst>
            <pc:docMk/>
            <pc:sldMk cId="193688542" sldId="264"/>
            <ac:spMk id="2" creationId="{4D0CEB04-1C36-0279-FAB1-198DE1907FBB}"/>
          </ac:spMkLst>
        </pc:spChg>
        <pc:spChg chg="add mod">
          <ac:chgData name="Stone, Patrick P (KYTC)" userId="a8a120bd-b185-4c31-9d7a-f555795bf8de" providerId="ADAL" clId="{96C205E2-2BAE-45E4-8E19-A44CB4438047}" dt="2025-08-26T16:03:45.454" v="10103" actId="20577"/>
          <ac:spMkLst>
            <pc:docMk/>
            <pc:sldMk cId="193688542" sldId="264"/>
            <ac:spMk id="17" creationId="{BA1E31ED-AD6F-92E2-D44F-C24F9CB8E71F}"/>
          </ac:spMkLst>
        </pc:spChg>
        <pc:spChg chg="add mod">
          <ac:chgData name="Stone, Patrick P (KYTC)" userId="a8a120bd-b185-4c31-9d7a-f555795bf8de" providerId="ADAL" clId="{96C205E2-2BAE-45E4-8E19-A44CB4438047}" dt="2025-08-20T17:20:23.532" v="5369" actId="20577"/>
          <ac:spMkLst>
            <pc:docMk/>
            <pc:sldMk cId="193688542" sldId="264"/>
            <ac:spMk id="18" creationId="{7C50AEFC-4F5C-D61A-CAEB-F3126665A27E}"/>
          </ac:spMkLst>
        </pc:spChg>
        <pc:picChg chg="add mod">
          <ac:chgData name="Stone, Patrick P (KYTC)" userId="a8a120bd-b185-4c31-9d7a-f555795bf8de" providerId="ADAL" clId="{96C205E2-2BAE-45E4-8E19-A44CB4438047}" dt="2025-08-20T16:54:41.670" v="4868" actId="1076"/>
          <ac:picMkLst>
            <pc:docMk/>
            <pc:sldMk cId="193688542" sldId="264"/>
            <ac:picMk id="16" creationId="{3EF98DDE-032C-55C2-9A01-BA6D8AB820DC}"/>
          </ac:picMkLst>
        </pc:picChg>
      </pc:sldChg>
      <pc:sldChg chg="modSp add mod ord modNotesTx">
        <pc:chgData name="Stone, Patrick P (KYTC)" userId="a8a120bd-b185-4c31-9d7a-f555795bf8de" providerId="ADAL" clId="{96C205E2-2BAE-45E4-8E19-A44CB4438047}" dt="2025-08-26T16:09:49.626" v="10226" actId="20577"/>
        <pc:sldMkLst>
          <pc:docMk/>
          <pc:sldMk cId="3811033741" sldId="265"/>
        </pc:sldMkLst>
        <pc:spChg chg="mod">
          <ac:chgData name="Stone, Patrick P (KYTC)" userId="a8a120bd-b185-4c31-9d7a-f555795bf8de" providerId="ADAL" clId="{96C205E2-2BAE-45E4-8E19-A44CB4438047}" dt="2025-08-25T11:14:06.113" v="9195" actId="20577"/>
          <ac:spMkLst>
            <pc:docMk/>
            <pc:sldMk cId="3811033741" sldId="265"/>
            <ac:spMk id="8" creationId="{B0FB1190-E90B-D12C-20BF-CD67CF457DA8}"/>
          </ac:spMkLst>
        </pc:spChg>
        <pc:spChg chg="mod">
          <ac:chgData name="Stone, Patrick P (KYTC)" userId="a8a120bd-b185-4c31-9d7a-f555795bf8de" providerId="ADAL" clId="{96C205E2-2BAE-45E4-8E19-A44CB4438047}" dt="2025-08-26T16:09:33.967" v="10216"/>
          <ac:spMkLst>
            <pc:docMk/>
            <pc:sldMk cId="3811033741" sldId="265"/>
            <ac:spMk id="10" creationId="{F0B13CFB-1023-1964-47B6-EE82C46DB1A0}"/>
          </ac:spMkLst>
        </pc:spChg>
      </pc:sldChg>
      <pc:sldChg chg="addSp delSp modSp add mod modNotesTx">
        <pc:chgData name="Stone, Patrick P (KYTC)" userId="a8a120bd-b185-4c31-9d7a-f555795bf8de" providerId="ADAL" clId="{96C205E2-2BAE-45E4-8E19-A44CB4438047}" dt="2025-08-25T13:44:25.066" v="9647" actId="6549"/>
        <pc:sldMkLst>
          <pc:docMk/>
          <pc:sldMk cId="3570248175" sldId="266"/>
        </pc:sldMkLst>
        <pc:spChg chg="mod">
          <ac:chgData name="Stone, Patrick P (KYTC)" userId="a8a120bd-b185-4c31-9d7a-f555795bf8de" providerId="ADAL" clId="{96C205E2-2BAE-45E4-8E19-A44CB4438047}" dt="2025-08-20T14:43:31.909" v="4357" actId="1076"/>
          <ac:spMkLst>
            <pc:docMk/>
            <pc:sldMk cId="3570248175" sldId="266"/>
            <ac:spMk id="2" creationId="{15101E97-1772-E4FF-7432-8D03D537C8A1}"/>
          </ac:spMkLst>
        </pc:spChg>
        <pc:spChg chg="mod">
          <ac:chgData name="Stone, Patrick P (KYTC)" userId="a8a120bd-b185-4c31-9d7a-f555795bf8de" providerId="ADAL" clId="{96C205E2-2BAE-45E4-8E19-A44CB4438047}" dt="2025-08-20T15:04:23.622" v="4536" actId="1076"/>
          <ac:spMkLst>
            <pc:docMk/>
            <pc:sldMk cId="3570248175" sldId="266"/>
            <ac:spMk id="8" creationId="{EBD94BD5-B9F4-3FEC-1147-17E33260A604}"/>
          </ac:spMkLst>
        </pc:spChg>
        <pc:spChg chg="add mod">
          <ac:chgData name="Stone, Patrick P (KYTC)" userId="a8a120bd-b185-4c31-9d7a-f555795bf8de" providerId="ADAL" clId="{96C205E2-2BAE-45E4-8E19-A44CB4438047}" dt="2025-08-20T14:54:52.376" v="4439" actId="6549"/>
          <ac:spMkLst>
            <pc:docMk/>
            <pc:sldMk cId="3570248175" sldId="266"/>
            <ac:spMk id="9" creationId="{1FAC1298-9BB1-E626-FCC0-A994BF6156FE}"/>
          </ac:spMkLst>
        </pc:spChg>
        <pc:spChg chg="mod">
          <ac:chgData name="Stone, Patrick P (KYTC)" userId="a8a120bd-b185-4c31-9d7a-f555795bf8de" providerId="ADAL" clId="{96C205E2-2BAE-45E4-8E19-A44CB4438047}" dt="2025-08-20T18:21:23.185" v="6034" actId="113"/>
          <ac:spMkLst>
            <pc:docMk/>
            <pc:sldMk cId="3570248175" sldId="266"/>
            <ac:spMk id="12" creationId="{FB47165B-CA34-04A4-37E6-08614A89A2AD}"/>
          </ac:spMkLst>
        </pc:spChg>
        <pc:spChg chg="add mod">
          <ac:chgData name="Stone, Patrick P (KYTC)" userId="a8a120bd-b185-4c31-9d7a-f555795bf8de" providerId="ADAL" clId="{96C205E2-2BAE-45E4-8E19-A44CB4438047}" dt="2025-08-20T15:04:41.692" v="4542" actId="115"/>
          <ac:spMkLst>
            <pc:docMk/>
            <pc:sldMk cId="3570248175" sldId="266"/>
            <ac:spMk id="14" creationId="{CE7B9B37-66BD-C3A7-85AD-A4B344DD5785}"/>
          </ac:spMkLst>
        </pc:spChg>
        <pc:picChg chg="add mod">
          <ac:chgData name="Stone, Patrick P (KYTC)" userId="a8a120bd-b185-4c31-9d7a-f555795bf8de" providerId="ADAL" clId="{96C205E2-2BAE-45E4-8E19-A44CB4438047}" dt="2025-08-20T13:49:45.035" v="3832" actId="1076"/>
          <ac:picMkLst>
            <pc:docMk/>
            <pc:sldMk cId="3570248175" sldId="266"/>
            <ac:picMk id="7" creationId="{776621DB-5C7E-F7F9-2C08-F7B6C9316FCA}"/>
          </ac:picMkLst>
        </pc:picChg>
      </pc:sldChg>
      <pc:sldChg chg="add del">
        <pc:chgData name="Stone, Patrick P (KYTC)" userId="a8a120bd-b185-4c31-9d7a-f555795bf8de" providerId="ADAL" clId="{96C205E2-2BAE-45E4-8E19-A44CB4438047}" dt="2025-08-20T18:00:52.851" v="5840" actId="47"/>
        <pc:sldMkLst>
          <pc:docMk/>
          <pc:sldMk cId="3627986668" sldId="267"/>
        </pc:sldMkLst>
      </pc:sldChg>
      <pc:sldChg chg="addSp delSp modSp add mod modNotesTx">
        <pc:chgData name="Stone, Patrick P (KYTC)" userId="a8a120bd-b185-4c31-9d7a-f555795bf8de" providerId="ADAL" clId="{96C205E2-2BAE-45E4-8E19-A44CB4438047}" dt="2025-08-26T16:03:30.912" v="10095" actId="20577"/>
        <pc:sldMkLst>
          <pc:docMk/>
          <pc:sldMk cId="2256145897" sldId="268"/>
        </pc:sldMkLst>
        <pc:spChg chg="mod">
          <ac:chgData name="Stone, Patrick P (KYTC)" userId="a8a120bd-b185-4c31-9d7a-f555795bf8de" providerId="ADAL" clId="{96C205E2-2BAE-45E4-8E19-A44CB4438047}" dt="2025-08-20T16:59:18.686" v="4996" actId="20577"/>
          <ac:spMkLst>
            <pc:docMk/>
            <pc:sldMk cId="2256145897" sldId="268"/>
            <ac:spMk id="2" creationId="{6AEE2732-31AA-6376-66E9-814ECC802A25}"/>
          </ac:spMkLst>
        </pc:spChg>
        <pc:spChg chg="add mod">
          <ac:chgData name="Stone, Patrick P (KYTC)" userId="a8a120bd-b185-4c31-9d7a-f555795bf8de" providerId="ADAL" clId="{96C205E2-2BAE-45E4-8E19-A44CB4438047}" dt="2025-08-25T12:38:48.513" v="9488" actId="14100"/>
          <ac:spMkLst>
            <pc:docMk/>
            <pc:sldMk cId="2256145897" sldId="268"/>
            <ac:spMk id="3" creationId="{7E1E5340-1325-00B1-5977-0D47D4E79E07}"/>
          </ac:spMkLst>
        </pc:spChg>
        <pc:spChg chg="add mod">
          <ac:chgData name="Stone, Patrick P (KYTC)" userId="a8a120bd-b185-4c31-9d7a-f555795bf8de" providerId="ADAL" clId="{96C205E2-2BAE-45E4-8E19-A44CB4438047}" dt="2025-08-26T16:03:17.856" v="10085" actId="20577"/>
          <ac:spMkLst>
            <pc:docMk/>
            <pc:sldMk cId="2256145897" sldId="268"/>
            <ac:spMk id="7" creationId="{8830732E-DBD9-0C46-63B6-520C72D172D8}"/>
          </ac:spMkLst>
        </pc:spChg>
        <pc:picChg chg="mod">
          <ac:chgData name="Stone, Patrick P (KYTC)" userId="a8a120bd-b185-4c31-9d7a-f555795bf8de" providerId="ADAL" clId="{96C205E2-2BAE-45E4-8E19-A44CB4438047}" dt="2025-08-20T17:00:43.273" v="5008" actId="1076"/>
          <ac:picMkLst>
            <pc:docMk/>
            <pc:sldMk cId="2256145897" sldId="268"/>
            <ac:picMk id="9" creationId="{CE061D0D-98AF-023F-F43B-175265E15B65}"/>
          </ac:picMkLst>
        </pc:picChg>
        <pc:picChg chg="add mod">
          <ac:chgData name="Stone, Patrick P (KYTC)" userId="a8a120bd-b185-4c31-9d7a-f555795bf8de" providerId="ADAL" clId="{96C205E2-2BAE-45E4-8E19-A44CB4438047}" dt="2025-08-20T17:10:55.192" v="5317" actId="1076"/>
          <ac:picMkLst>
            <pc:docMk/>
            <pc:sldMk cId="2256145897" sldId="268"/>
            <ac:picMk id="11" creationId="{0775C349-2F28-56AC-3F54-F720EA6D2C89}"/>
          </ac:picMkLst>
        </pc:picChg>
        <pc:picChg chg="mod">
          <ac:chgData name="Stone, Patrick P (KYTC)" userId="a8a120bd-b185-4c31-9d7a-f555795bf8de" providerId="ADAL" clId="{96C205E2-2BAE-45E4-8E19-A44CB4438047}" dt="2025-08-20T17:00:36.240" v="5006" actId="1076"/>
          <ac:picMkLst>
            <pc:docMk/>
            <pc:sldMk cId="2256145897" sldId="268"/>
            <ac:picMk id="13" creationId="{33DF6708-5975-1C28-CDFC-F2D02802D1A8}"/>
          </ac:picMkLst>
        </pc:picChg>
      </pc:sldChg>
      <pc:sldChg chg="addSp delSp modSp add mod modNotesTx">
        <pc:chgData name="Stone, Patrick P (KYTC)" userId="a8a120bd-b185-4c31-9d7a-f555795bf8de" providerId="ADAL" clId="{96C205E2-2BAE-45E4-8E19-A44CB4438047}" dt="2025-08-27T11:50:58.146" v="10683" actId="6549"/>
        <pc:sldMkLst>
          <pc:docMk/>
          <pc:sldMk cId="2084254216" sldId="269"/>
        </pc:sldMkLst>
        <pc:spChg chg="mod">
          <ac:chgData name="Stone, Patrick P (KYTC)" userId="a8a120bd-b185-4c31-9d7a-f555795bf8de" providerId="ADAL" clId="{96C205E2-2BAE-45E4-8E19-A44CB4438047}" dt="2025-08-20T17:23:59.207" v="5407" actId="6549"/>
          <ac:spMkLst>
            <pc:docMk/>
            <pc:sldMk cId="2084254216" sldId="269"/>
            <ac:spMk id="2" creationId="{05FCE6E1-0453-6BAE-81B5-C3A7C1FEAF41}"/>
          </ac:spMkLst>
        </pc:spChg>
        <pc:spChg chg="mod">
          <ac:chgData name="Stone, Patrick P (KYTC)" userId="a8a120bd-b185-4c31-9d7a-f555795bf8de" providerId="ADAL" clId="{96C205E2-2BAE-45E4-8E19-A44CB4438047}" dt="2025-08-20T17:31:32.097" v="5591" actId="20577"/>
          <ac:spMkLst>
            <pc:docMk/>
            <pc:sldMk cId="2084254216" sldId="269"/>
            <ac:spMk id="3" creationId="{44536819-817D-CD7D-672E-99B8D48BFE29}"/>
          </ac:spMkLst>
        </pc:spChg>
        <pc:spChg chg="add del mod">
          <ac:chgData name="Stone, Patrick P (KYTC)" userId="a8a120bd-b185-4c31-9d7a-f555795bf8de" providerId="ADAL" clId="{96C205E2-2BAE-45E4-8E19-A44CB4438047}" dt="2025-08-20T17:32:39.129" v="5606" actId="114"/>
          <ac:spMkLst>
            <pc:docMk/>
            <pc:sldMk cId="2084254216" sldId="269"/>
            <ac:spMk id="7" creationId="{BAF44C8F-5528-8632-5F5F-179F31E302A5}"/>
          </ac:spMkLst>
        </pc:spChg>
        <pc:picChg chg="add del mod">
          <ac:chgData name="Stone, Patrick P (KYTC)" userId="a8a120bd-b185-4c31-9d7a-f555795bf8de" providerId="ADAL" clId="{96C205E2-2BAE-45E4-8E19-A44CB4438047}" dt="2025-08-20T17:37:42.948" v="5617" actId="478"/>
          <ac:picMkLst>
            <pc:docMk/>
            <pc:sldMk cId="2084254216" sldId="269"/>
            <ac:picMk id="8" creationId="{0D32007B-FF9F-801E-75D3-6CAAB55954E9}"/>
          </ac:picMkLst>
        </pc:picChg>
      </pc:sldChg>
      <pc:sldChg chg="addSp delSp modSp add mod setBg modNotesTx">
        <pc:chgData name="Stone, Patrick P (KYTC)" userId="a8a120bd-b185-4c31-9d7a-f555795bf8de" providerId="ADAL" clId="{96C205E2-2BAE-45E4-8E19-A44CB4438047}" dt="2025-08-25T13:35:47.515" v="9645" actId="20577"/>
        <pc:sldMkLst>
          <pc:docMk/>
          <pc:sldMk cId="2283855111" sldId="270"/>
        </pc:sldMkLst>
        <pc:spChg chg="mod">
          <ac:chgData name="Stone, Patrick P (KYTC)" userId="a8a120bd-b185-4c31-9d7a-f555795bf8de" providerId="ADAL" clId="{96C205E2-2BAE-45E4-8E19-A44CB4438047}" dt="2025-08-20T18:02:08.939" v="5845" actId="20577"/>
          <ac:spMkLst>
            <pc:docMk/>
            <pc:sldMk cId="2283855111" sldId="270"/>
            <ac:spMk id="2" creationId="{428D7144-F40A-76AE-7F39-4311FAE9FB20}"/>
          </ac:spMkLst>
        </pc:spChg>
        <pc:spChg chg="mod">
          <ac:chgData name="Stone, Patrick P (KYTC)" userId="a8a120bd-b185-4c31-9d7a-f555795bf8de" providerId="ADAL" clId="{96C205E2-2BAE-45E4-8E19-A44CB4438047}" dt="2025-08-20T18:03:14.126" v="5886" actId="20577"/>
          <ac:spMkLst>
            <pc:docMk/>
            <pc:sldMk cId="2283855111" sldId="270"/>
            <ac:spMk id="3" creationId="{EAED0DD9-C69E-0B04-DCC6-256B8D1EF38A}"/>
          </ac:spMkLst>
        </pc:spChg>
        <pc:picChg chg="ord">
          <ac:chgData name="Stone, Patrick P (KYTC)" userId="a8a120bd-b185-4c31-9d7a-f555795bf8de" providerId="ADAL" clId="{96C205E2-2BAE-45E4-8E19-A44CB4438047}" dt="2025-08-20T17:59:36" v="5839" actId="26606"/>
          <ac:picMkLst>
            <pc:docMk/>
            <pc:sldMk cId="2283855111" sldId="270"/>
            <ac:picMk id="5" creationId="{3C96454E-8FF8-F320-97C5-EA3EA0E04B43}"/>
          </ac:picMkLst>
        </pc:picChg>
        <pc:picChg chg="mod ord">
          <ac:chgData name="Stone, Patrick P (KYTC)" userId="a8a120bd-b185-4c31-9d7a-f555795bf8de" providerId="ADAL" clId="{96C205E2-2BAE-45E4-8E19-A44CB4438047}" dt="2025-08-20T17:59:36" v="5839" actId="26606"/>
          <ac:picMkLst>
            <pc:docMk/>
            <pc:sldMk cId="2283855111" sldId="270"/>
            <ac:picMk id="6" creationId="{8998E26F-A5B2-6EFF-8583-43CD5BDF430F}"/>
          </ac:picMkLst>
        </pc:picChg>
        <pc:picChg chg="add mod">
          <ac:chgData name="Stone, Patrick P (KYTC)" userId="a8a120bd-b185-4c31-9d7a-f555795bf8de" providerId="ADAL" clId="{96C205E2-2BAE-45E4-8E19-A44CB4438047}" dt="2025-08-20T17:59:36" v="5839" actId="26606"/>
          <ac:picMkLst>
            <pc:docMk/>
            <pc:sldMk cId="2283855111" sldId="270"/>
            <ac:picMk id="11" creationId="{E9CE5A8B-732D-49C8-34E1-5DA7EDC976FF}"/>
          </ac:picMkLst>
        </pc:picChg>
      </pc:sldChg>
      <pc:sldChg chg="addSp delSp modSp add mod modAnim modNotesTx">
        <pc:chgData name="Stone, Patrick P (KYTC)" userId="a8a120bd-b185-4c31-9d7a-f555795bf8de" providerId="ADAL" clId="{96C205E2-2BAE-45E4-8E19-A44CB4438047}" dt="2025-08-26T12:12:39.530" v="9908" actId="20577"/>
        <pc:sldMkLst>
          <pc:docMk/>
          <pc:sldMk cId="726929355" sldId="271"/>
        </pc:sldMkLst>
        <pc:spChg chg="mod">
          <ac:chgData name="Stone, Patrick P (KYTC)" userId="a8a120bd-b185-4c31-9d7a-f555795bf8de" providerId="ADAL" clId="{96C205E2-2BAE-45E4-8E19-A44CB4438047}" dt="2025-08-26T12:12:39.530" v="9908" actId="20577"/>
          <ac:spMkLst>
            <pc:docMk/>
            <pc:sldMk cId="726929355" sldId="271"/>
            <ac:spMk id="2" creationId="{017B4AB8-EDC0-BA4A-C626-72E3AD672663}"/>
          </ac:spMkLst>
        </pc:spChg>
        <pc:spChg chg="add mod">
          <ac:chgData name="Stone, Patrick P (KYTC)" userId="a8a120bd-b185-4c31-9d7a-f555795bf8de" providerId="ADAL" clId="{96C205E2-2BAE-45E4-8E19-A44CB4438047}" dt="2025-08-26T12:08:30.032" v="9885" actId="1076"/>
          <ac:spMkLst>
            <pc:docMk/>
            <pc:sldMk cId="726929355" sldId="271"/>
            <ac:spMk id="3" creationId="{D81B08E4-A6AD-F062-FB75-481B5355AF6A}"/>
          </ac:spMkLst>
        </pc:spChg>
        <pc:spChg chg="add del mod">
          <ac:chgData name="Stone, Patrick P (KYTC)" userId="a8a120bd-b185-4c31-9d7a-f555795bf8de" providerId="ADAL" clId="{96C205E2-2BAE-45E4-8E19-A44CB4438047}" dt="2025-08-26T12:07:16.615" v="9872" actId="47"/>
          <ac:spMkLst>
            <pc:docMk/>
            <pc:sldMk cId="726929355" sldId="271"/>
            <ac:spMk id="4" creationId="{04B585DC-29EA-89EE-6C25-D1751C12AC1E}"/>
          </ac:spMkLst>
        </pc:spChg>
        <pc:spChg chg="add">
          <ac:chgData name="Stone, Patrick P (KYTC)" userId="a8a120bd-b185-4c31-9d7a-f555795bf8de" providerId="ADAL" clId="{96C205E2-2BAE-45E4-8E19-A44CB4438047}" dt="2025-08-26T12:07:01.549" v="9869"/>
          <ac:spMkLst>
            <pc:docMk/>
            <pc:sldMk cId="726929355" sldId="271"/>
            <ac:spMk id="7" creationId="{2BCE952A-4D40-230C-89D6-72D2816D0912}"/>
          </ac:spMkLst>
        </pc:spChg>
        <pc:spChg chg="add mod">
          <ac:chgData name="Stone, Patrick P (KYTC)" userId="a8a120bd-b185-4c31-9d7a-f555795bf8de" providerId="ADAL" clId="{96C205E2-2BAE-45E4-8E19-A44CB4438047}" dt="2025-08-26T12:08:23.370" v="9884" actId="1076"/>
          <ac:spMkLst>
            <pc:docMk/>
            <pc:sldMk cId="726929355" sldId="271"/>
            <ac:spMk id="10" creationId="{AFAD167D-F9AD-3A9F-4F41-6AA6816CD6F1}"/>
          </ac:spMkLst>
        </pc:spChg>
        <pc:picChg chg="add mod">
          <ac:chgData name="Stone, Patrick P (KYTC)" userId="a8a120bd-b185-4c31-9d7a-f555795bf8de" providerId="ADAL" clId="{96C205E2-2BAE-45E4-8E19-A44CB4438047}" dt="2025-08-26T12:08:18.193" v="9883" actId="1076"/>
          <ac:picMkLst>
            <pc:docMk/>
            <pc:sldMk cId="726929355" sldId="271"/>
            <ac:picMk id="9" creationId="{064888EA-A65F-9F27-23F8-7D6038C6259F}"/>
          </ac:picMkLst>
        </pc:picChg>
      </pc:sldChg>
      <pc:sldChg chg="add">
        <pc:chgData name="Stone, Patrick P (KYTC)" userId="a8a120bd-b185-4c31-9d7a-f555795bf8de" providerId="ADAL" clId="{96C205E2-2BAE-45E4-8E19-A44CB4438047}" dt="2025-08-26T16:36:09.898" v="10347" actId="2890"/>
        <pc:sldMkLst>
          <pc:docMk/>
          <pc:sldMk cId="3079902284"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BF093D-FFC6-45A6-A8C2-D2E14873FDF9}" type="datetimeFigureOut">
              <a:rPr lang="en-US" smtClean="0"/>
              <a:t>8/27/2025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4A0527-2215-4571-8BFC-A1E3ECCC0E56}" type="slidenum">
              <a:rPr lang="en-US" smtClean="0"/>
              <a:t>‹#›</a:t>
            </a:fld>
            <a:endParaRPr lang="en-US" dirty="0"/>
          </a:p>
        </p:txBody>
      </p:sp>
    </p:spTree>
    <p:extLst>
      <p:ext uri="{BB962C8B-B14F-4D97-AF65-F5344CB8AC3E}">
        <p14:creationId xmlns:p14="http://schemas.microsoft.com/office/powerpoint/2010/main" val="217777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to next slide</a:t>
            </a:r>
          </a:p>
          <a:p>
            <a:endParaRPr lang="en-US" dirty="0"/>
          </a:p>
        </p:txBody>
      </p:sp>
      <p:sp>
        <p:nvSpPr>
          <p:cNvPr id="4" name="Slide Number Placeholder 3"/>
          <p:cNvSpPr>
            <a:spLocks noGrp="1"/>
          </p:cNvSpPr>
          <p:nvPr>
            <p:ph type="sldNum" sz="quarter" idx="5"/>
          </p:nvPr>
        </p:nvSpPr>
        <p:spPr/>
        <p:txBody>
          <a:bodyPr/>
          <a:lstStyle/>
          <a:p>
            <a:fld id="{F64A0527-2215-4571-8BFC-A1E3ECCC0E56}" type="slidenum">
              <a:rPr lang="en-US" smtClean="0"/>
              <a:t>1</a:t>
            </a:fld>
            <a:endParaRPr lang="en-US" dirty="0"/>
          </a:p>
        </p:txBody>
      </p:sp>
    </p:spTree>
    <p:extLst>
      <p:ext uri="{BB962C8B-B14F-4D97-AF65-F5344CB8AC3E}">
        <p14:creationId xmlns:p14="http://schemas.microsoft.com/office/powerpoint/2010/main" val="87984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OpenRoads, we select all triangles and create a terrain from elements. For this example, we use Break line, set the edge method to Max Triangle Length with a max side of 100, define it as Subgrade Terrain, and name it RDZ.</a:t>
            </a:r>
          </a:p>
        </p:txBody>
      </p:sp>
      <p:sp>
        <p:nvSpPr>
          <p:cNvPr id="4" name="Slide Number Placeholder 3"/>
          <p:cNvSpPr>
            <a:spLocks noGrp="1"/>
          </p:cNvSpPr>
          <p:nvPr>
            <p:ph type="sldNum" sz="quarter" idx="5"/>
          </p:nvPr>
        </p:nvSpPr>
        <p:spPr/>
        <p:txBody>
          <a:bodyPr/>
          <a:lstStyle/>
          <a:p>
            <a:fld id="{F64A0527-2215-4571-8BFC-A1E3ECCC0E56}" type="slidenum">
              <a:rPr lang="en-US" smtClean="0"/>
              <a:t>10</a:t>
            </a:fld>
            <a:endParaRPr lang="en-US" dirty="0"/>
          </a:p>
        </p:txBody>
      </p:sp>
    </p:spTree>
    <p:extLst>
      <p:ext uri="{BB962C8B-B14F-4D97-AF65-F5344CB8AC3E}">
        <p14:creationId xmlns:p14="http://schemas.microsoft.com/office/powerpoint/2010/main" val="295758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D7D5-48D3-1D00-9F6D-46066DBF5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08857-6F2B-4D92-D0EB-58B749C17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E89A2-E019-62C5-B8CB-CC4941F75095}"/>
              </a:ext>
            </a:extLst>
          </p:cNvPr>
          <p:cNvSpPr>
            <a:spLocks noGrp="1"/>
          </p:cNvSpPr>
          <p:nvPr>
            <p:ph type="body" idx="1"/>
          </p:nvPr>
        </p:nvSpPr>
        <p:spPr/>
        <p:txBody>
          <a:bodyPr/>
          <a:lstStyle/>
          <a:p>
            <a:r>
              <a:rPr lang="en-US" dirty="0"/>
              <a:t>This surface comes from break lines in ORD. The main thing to watch is the triangulation — if the corridor starts and stops, split it into separate surfaces so you don’t get those straight-line connections. We’re still testing, and we’ll put together best practices once we land on the tool the Cabinet recommends.</a:t>
            </a:r>
          </a:p>
        </p:txBody>
      </p:sp>
      <p:sp>
        <p:nvSpPr>
          <p:cNvPr id="4" name="Slide Number Placeholder 3">
            <a:extLst>
              <a:ext uri="{FF2B5EF4-FFF2-40B4-BE49-F238E27FC236}">
                <a16:creationId xmlns:a16="http://schemas.microsoft.com/office/drawing/2014/main" id="{FEB1AA0B-FA29-F545-86B5-D76DC14A9151}"/>
              </a:ext>
            </a:extLst>
          </p:cNvPr>
          <p:cNvSpPr>
            <a:spLocks noGrp="1"/>
          </p:cNvSpPr>
          <p:nvPr>
            <p:ph type="sldNum" sz="quarter" idx="5"/>
          </p:nvPr>
        </p:nvSpPr>
        <p:spPr/>
        <p:txBody>
          <a:bodyPr/>
          <a:lstStyle/>
          <a:p>
            <a:fld id="{F64A0527-2215-4571-8BFC-A1E3ECCC0E56}" type="slidenum">
              <a:rPr lang="en-US" smtClean="0"/>
              <a:t>11</a:t>
            </a:fld>
            <a:endParaRPr lang="en-US" dirty="0"/>
          </a:p>
        </p:txBody>
      </p:sp>
    </p:spTree>
    <p:extLst>
      <p:ext uri="{BB962C8B-B14F-4D97-AF65-F5344CB8AC3E}">
        <p14:creationId xmlns:p14="http://schemas.microsoft.com/office/powerpoint/2010/main" val="393270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your newly created terrain in the 3D view. Once attached, the surface will appear in both your Drawing and Sheet models as an actual 3D terrain. In this view, the </a:t>
            </a:r>
            <a:r>
              <a:rPr lang="en-US" b="1" dirty="0"/>
              <a:t>yellow RDZ</a:t>
            </a:r>
            <a:r>
              <a:rPr lang="en-US" dirty="0"/>
              <a:t> comes from the newly created surface, while the </a:t>
            </a:r>
            <a:r>
              <a:rPr lang="en-US" b="1" dirty="0"/>
              <a:t>green RDZ</a:t>
            </a:r>
            <a:r>
              <a:rPr lang="en-US" dirty="0"/>
              <a:t> shows the geologist’s interpolated surface. This Software is looking very promising.</a:t>
            </a:r>
          </a:p>
        </p:txBody>
      </p:sp>
      <p:sp>
        <p:nvSpPr>
          <p:cNvPr id="4" name="Slide Number Placeholder 3"/>
          <p:cNvSpPr>
            <a:spLocks noGrp="1"/>
          </p:cNvSpPr>
          <p:nvPr>
            <p:ph type="sldNum" sz="quarter" idx="5"/>
          </p:nvPr>
        </p:nvSpPr>
        <p:spPr/>
        <p:txBody>
          <a:bodyPr/>
          <a:lstStyle/>
          <a:p>
            <a:fld id="{F64A0527-2215-4571-8BFC-A1E3ECCC0E56}" type="slidenum">
              <a:rPr lang="en-US" smtClean="0"/>
              <a:t>12</a:t>
            </a:fld>
            <a:endParaRPr lang="en-US" dirty="0"/>
          </a:p>
        </p:txBody>
      </p:sp>
    </p:spTree>
    <p:extLst>
      <p:ext uri="{BB962C8B-B14F-4D97-AF65-F5344CB8AC3E}">
        <p14:creationId xmlns:p14="http://schemas.microsoft.com/office/powerpoint/2010/main" val="397006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DE2D-D27E-4C66-21F3-D7B379031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5AB2B-C972-25EB-5AF2-648473FF6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0C48A-8435-E480-4215-93841F2AE5F4}"/>
              </a:ext>
            </a:extLst>
          </p:cNvPr>
          <p:cNvSpPr>
            <a:spLocks noGrp="1"/>
          </p:cNvSpPr>
          <p:nvPr>
            <p:ph type="body" idx="1"/>
          </p:nvPr>
        </p:nvSpPr>
        <p:spPr/>
        <p:txBody>
          <a:bodyPr/>
          <a:lstStyle/>
          <a:p>
            <a:r>
              <a:rPr lang="en-US" dirty="0"/>
              <a:t>No tool is fully ready yet, but emerging solutions are evolving fast. Staying aware now ensures KYTC can adopt the best options smoothly when the technology matures</a:t>
            </a:r>
          </a:p>
          <a:p>
            <a:r>
              <a:rPr lang="en-US" dirty="0"/>
              <a:t>With that I will turn it over to Palmer. </a:t>
            </a:r>
          </a:p>
        </p:txBody>
      </p:sp>
      <p:sp>
        <p:nvSpPr>
          <p:cNvPr id="4" name="Slide Number Placeholder 3">
            <a:extLst>
              <a:ext uri="{FF2B5EF4-FFF2-40B4-BE49-F238E27FC236}">
                <a16:creationId xmlns:a16="http://schemas.microsoft.com/office/drawing/2014/main" id="{F0AA1CA8-37AD-452A-02EB-34011FE30D9F}"/>
              </a:ext>
            </a:extLst>
          </p:cNvPr>
          <p:cNvSpPr>
            <a:spLocks noGrp="1"/>
          </p:cNvSpPr>
          <p:nvPr>
            <p:ph type="sldNum" sz="quarter" idx="5"/>
          </p:nvPr>
        </p:nvSpPr>
        <p:spPr/>
        <p:txBody>
          <a:bodyPr/>
          <a:lstStyle/>
          <a:p>
            <a:fld id="{F64A0527-2215-4571-8BFC-A1E3ECCC0E56}" type="slidenum">
              <a:rPr lang="en-US" smtClean="0"/>
              <a:t>13</a:t>
            </a:fld>
            <a:endParaRPr lang="en-US" dirty="0"/>
          </a:p>
        </p:txBody>
      </p:sp>
    </p:spTree>
    <p:extLst>
      <p:ext uri="{BB962C8B-B14F-4D97-AF65-F5344CB8AC3E}">
        <p14:creationId xmlns:p14="http://schemas.microsoft.com/office/powerpoint/2010/main" val="310616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Patrick Stone I work for KYTC Structures. This presentation will last 40 min . I will be giving the Geotech update ,along with Emerging Solutions. 5 Min or less. </a:t>
            </a:r>
          </a:p>
          <a:p>
            <a:r>
              <a:rPr lang="en-US" dirty="0"/>
              <a:t>Then I will turn it over to Palmer to show how they are design rock cuts , slopes and RDZ in Ord on The Mountain Parkway. </a:t>
            </a:r>
          </a:p>
          <a:p>
            <a:r>
              <a:rPr lang="en-US" dirty="0"/>
              <a:t>Then we will take questions. </a:t>
            </a:r>
          </a:p>
        </p:txBody>
      </p:sp>
      <p:sp>
        <p:nvSpPr>
          <p:cNvPr id="4" name="Slide Number Placeholder 3"/>
          <p:cNvSpPr>
            <a:spLocks noGrp="1"/>
          </p:cNvSpPr>
          <p:nvPr>
            <p:ph type="sldNum" sz="quarter" idx="5"/>
          </p:nvPr>
        </p:nvSpPr>
        <p:spPr/>
        <p:txBody>
          <a:bodyPr/>
          <a:lstStyle/>
          <a:p>
            <a:fld id="{F64A0527-2215-4571-8BFC-A1E3ECCC0E56}" type="slidenum">
              <a:rPr lang="en-US" smtClean="0"/>
              <a:t>2</a:t>
            </a:fld>
            <a:endParaRPr lang="en-US" dirty="0"/>
          </a:p>
        </p:txBody>
      </p:sp>
    </p:spTree>
    <p:extLst>
      <p:ext uri="{BB962C8B-B14F-4D97-AF65-F5344CB8AC3E}">
        <p14:creationId xmlns:p14="http://schemas.microsoft.com/office/powerpoint/2010/main" val="196107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About a year ago, we issued Highway Memo 8-24, along with Structural Memo TM 24-03, to outline what’s required for geotechnical roadway data submittals. A year in, we’re really seeing the benefits—submittals are much more consistent and predictable, which makes our job of gathering and assessing data a lot smoother. File creation has gotten easier, and plans are integrating with far less pain. That’s thanks to the effort you all have put in, so we just want to say thank you for the teamwork.</a:t>
            </a:r>
          </a:p>
        </p:txBody>
      </p:sp>
      <p:sp>
        <p:nvSpPr>
          <p:cNvPr id="4" name="Slide Number Placeholder 3"/>
          <p:cNvSpPr>
            <a:spLocks noGrp="1"/>
          </p:cNvSpPr>
          <p:nvPr>
            <p:ph type="sldNum" sz="quarter" idx="5"/>
          </p:nvPr>
        </p:nvSpPr>
        <p:spPr/>
        <p:txBody>
          <a:bodyPr/>
          <a:lstStyle/>
          <a:p>
            <a:fld id="{F64A0527-2215-4571-8BFC-A1E3ECCC0E56}" type="slidenum">
              <a:rPr lang="en-US" smtClean="0"/>
              <a:t>3</a:t>
            </a:fld>
            <a:endParaRPr lang="en-US" dirty="0"/>
          </a:p>
        </p:txBody>
      </p:sp>
    </p:spTree>
    <p:extLst>
      <p:ext uri="{BB962C8B-B14F-4D97-AF65-F5344CB8AC3E}">
        <p14:creationId xmlns:p14="http://schemas.microsoft.com/office/powerpoint/2010/main" val="69998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have probably heard that Bentley is sunsetting gINT. Even though they’ve extended support a little further, we knew we needed a long-term replacement. After looking at several options, we’ve selected EQuIS Geotech as the Cabinet’s new database. Right now, we’re in the testing and setup phase. For consultants, there’s no immediate impact—you don’t need to purchase any new software, and the system will accept files from multiple vendors, including DIGGS. On our side, we’ll be creating a KYTC submission page with EQuIS, so everything can be uploaded directly. We’ll share more details as rollout moves forward.”</a:t>
            </a:r>
          </a:p>
        </p:txBody>
      </p:sp>
      <p:sp>
        <p:nvSpPr>
          <p:cNvPr id="4" name="Slide Number Placeholder 3"/>
          <p:cNvSpPr>
            <a:spLocks noGrp="1"/>
          </p:cNvSpPr>
          <p:nvPr>
            <p:ph type="sldNum" sz="quarter" idx="5"/>
          </p:nvPr>
        </p:nvSpPr>
        <p:spPr/>
        <p:txBody>
          <a:bodyPr/>
          <a:lstStyle/>
          <a:p>
            <a:fld id="{F64A0527-2215-4571-8BFC-A1E3ECCC0E56}" type="slidenum">
              <a:rPr lang="en-US" smtClean="0"/>
              <a:t>4</a:t>
            </a:fld>
            <a:endParaRPr lang="en-US" dirty="0"/>
          </a:p>
        </p:txBody>
      </p:sp>
    </p:spTree>
    <p:extLst>
      <p:ext uri="{BB962C8B-B14F-4D97-AF65-F5344CB8AC3E}">
        <p14:creationId xmlns:p14="http://schemas.microsoft.com/office/powerpoint/2010/main" val="318790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Geotechnical  surfaces have always been a challenge. Historically, our software hasn’t had a good out-of-the-box tool for this, so we’ve had to rely on workarounds. In practice, that’s meant the geologist manually drawing the RDZ and other Geotech Surfaces in the drawing model. Another common method has been building profiles from cross sections—but those usually rely on straight-line interpolation, which oversimplifies things. The result is extra effort and less accuracy than we’d like.</a:t>
            </a:r>
          </a:p>
        </p:txBody>
      </p:sp>
      <p:sp>
        <p:nvSpPr>
          <p:cNvPr id="4" name="Slide Number Placeholder 3"/>
          <p:cNvSpPr>
            <a:spLocks noGrp="1"/>
          </p:cNvSpPr>
          <p:nvPr>
            <p:ph type="sldNum" sz="quarter" idx="5"/>
          </p:nvPr>
        </p:nvSpPr>
        <p:spPr/>
        <p:txBody>
          <a:bodyPr/>
          <a:lstStyle/>
          <a:p>
            <a:fld id="{F64A0527-2215-4571-8BFC-A1E3ECCC0E56}" type="slidenum">
              <a:rPr lang="en-US" smtClean="0"/>
              <a:t>5</a:t>
            </a:fld>
            <a:endParaRPr lang="en-US" dirty="0"/>
          </a:p>
        </p:txBody>
      </p:sp>
    </p:spTree>
    <p:extLst>
      <p:ext uri="{BB962C8B-B14F-4D97-AF65-F5344CB8AC3E}">
        <p14:creationId xmlns:p14="http://schemas.microsoft.com/office/powerpoint/2010/main" val="409899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technology has been around but mostly used in areas outside of roadway design. For KYTC, this is our very first time getting hands-on with it, and we’ve only been testing it with our data for a few weeks. So, it’s early, but it’s exciting to finally see what it can do for us.</a:t>
            </a:r>
          </a:p>
        </p:txBody>
      </p:sp>
      <p:sp>
        <p:nvSpPr>
          <p:cNvPr id="4" name="Slide Number Placeholder 3"/>
          <p:cNvSpPr>
            <a:spLocks noGrp="1"/>
          </p:cNvSpPr>
          <p:nvPr>
            <p:ph type="sldNum" sz="quarter" idx="5"/>
          </p:nvPr>
        </p:nvSpPr>
        <p:spPr/>
        <p:txBody>
          <a:bodyPr/>
          <a:lstStyle/>
          <a:p>
            <a:fld id="{F64A0527-2215-4571-8BFC-A1E3ECCC0E56}" type="slidenum">
              <a:rPr lang="en-US" smtClean="0"/>
              <a:t>6</a:t>
            </a:fld>
            <a:endParaRPr lang="en-US" dirty="0"/>
          </a:p>
        </p:txBody>
      </p:sp>
    </p:spTree>
    <p:extLst>
      <p:ext uri="{BB962C8B-B14F-4D97-AF65-F5344CB8AC3E}">
        <p14:creationId xmlns:p14="http://schemas.microsoft.com/office/powerpoint/2010/main" val="105492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867A0-BD37-51FA-4DD2-08E2378A4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A0821-8C1F-6612-3657-A5B922550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61F15-E876-4086-5AFE-B1F1E06A51DC}"/>
              </a:ext>
            </a:extLst>
          </p:cNvPr>
          <p:cNvSpPr>
            <a:spLocks noGrp="1"/>
          </p:cNvSpPr>
          <p:nvPr>
            <p:ph type="body" idx="1"/>
          </p:nvPr>
        </p:nvSpPr>
        <p:spPr/>
        <p:txBody>
          <a:bodyPr/>
          <a:lstStyle/>
          <a:p>
            <a:r>
              <a:rPr lang="en-US" dirty="0"/>
              <a:t>We know Geotechnical surfaces have been difficult, but there are some promising developments. Several vendors are now offering tools that can generate RDZ and other geotechnical Terrain’s. These tools are still evolving, but they show real potential in how we manage and visualize subsurface data.</a:t>
            </a:r>
          </a:p>
          <a:p>
            <a:r>
              <a:rPr lang="en-US" dirty="0"/>
              <a:t>Some of the key players are Carlson Mining, Bentley’s Leapfrog, and Autodesk’s GeoDin Ground—along with others. In fact, several of these vendors are here in the hall today, so you’ll have a chance to see what they’re working on.</a:t>
            </a:r>
          </a:p>
          <a:p>
            <a:r>
              <a:rPr lang="en-US" dirty="0"/>
              <a:t>Now, just to be clear, we’re not endorsing any one product at this stage. But KYTC is actively exploring these technologies, because we see them as part of our future workflows.</a:t>
            </a:r>
          </a:p>
          <a:p>
            <a:endParaRPr lang="en-US" dirty="0"/>
          </a:p>
        </p:txBody>
      </p:sp>
      <p:sp>
        <p:nvSpPr>
          <p:cNvPr id="4" name="Slide Number Placeholder 3">
            <a:extLst>
              <a:ext uri="{FF2B5EF4-FFF2-40B4-BE49-F238E27FC236}">
                <a16:creationId xmlns:a16="http://schemas.microsoft.com/office/drawing/2014/main" id="{72022BFB-E3D9-DA62-A0B3-E73B4F1D5952}"/>
              </a:ext>
            </a:extLst>
          </p:cNvPr>
          <p:cNvSpPr>
            <a:spLocks noGrp="1"/>
          </p:cNvSpPr>
          <p:nvPr>
            <p:ph type="sldNum" sz="quarter" idx="5"/>
          </p:nvPr>
        </p:nvSpPr>
        <p:spPr/>
        <p:txBody>
          <a:bodyPr/>
          <a:lstStyle/>
          <a:p>
            <a:fld id="{F64A0527-2215-4571-8BFC-A1E3ECCC0E56}" type="slidenum">
              <a:rPr lang="en-US" smtClean="0"/>
              <a:t>7</a:t>
            </a:fld>
            <a:endParaRPr lang="en-US" dirty="0"/>
          </a:p>
        </p:txBody>
      </p:sp>
    </p:spTree>
    <p:extLst>
      <p:ext uri="{BB962C8B-B14F-4D97-AF65-F5344CB8AC3E}">
        <p14:creationId xmlns:p14="http://schemas.microsoft.com/office/powerpoint/2010/main" val="218374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example of how data moves into the vendors software. Multiple Terrains can be imported. What you’re seeing here is a direct CSV export from gINT. The important point is that the same process can be done with EQuIS as well, so we maintain consistency moving forward.</a:t>
            </a:r>
          </a:p>
        </p:txBody>
      </p:sp>
      <p:sp>
        <p:nvSpPr>
          <p:cNvPr id="4" name="Slide Number Placeholder 3"/>
          <p:cNvSpPr>
            <a:spLocks noGrp="1"/>
          </p:cNvSpPr>
          <p:nvPr>
            <p:ph type="sldNum" sz="quarter" idx="5"/>
          </p:nvPr>
        </p:nvSpPr>
        <p:spPr/>
        <p:txBody>
          <a:bodyPr/>
          <a:lstStyle/>
          <a:p>
            <a:fld id="{F64A0527-2215-4571-8BFC-A1E3ECCC0E56}" type="slidenum">
              <a:rPr lang="en-US" smtClean="0"/>
              <a:t>8</a:t>
            </a:fld>
            <a:endParaRPr lang="en-US" dirty="0"/>
          </a:p>
        </p:txBody>
      </p:sp>
    </p:spTree>
    <p:extLst>
      <p:ext uri="{BB962C8B-B14F-4D97-AF65-F5344CB8AC3E}">
        <p14:creationId xmlns:p14="http://schemas.microsoft.com/office/powerpoint/2010/main" val="397976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vendor’s software can generate multiple terrains using geologic data and existing ground models. For this RDZ surface, we applied the Linear Least Squares method and exported it directly to a DGN file for use in OpenRoads</a:t>
            </a:r>
          </a:p>
        </p:txBody>
      </p:sp>
      <p:sp>
        <p:nvSpPr>
          <p:cNvPr id="4" name="Slide Number Placeholder 3"/>
          <p:cNvSpPr>
            <a:spLocks noGrp="1"/>
          </p:cNvSpPr>
          <p:nvPr>
            <p:ph type="sldNum" sz="quarter" idx="5"/>
          </p:nvPr>
        </p:nvSpPr>
        <p:spPr/>
        <p:txBody>
          <a:bodyPr/>
          <a:lstStyle/>
          <a:p>
            <a:fld id="{F64A0527-2215-4571-8BFC-A1E3ECCC0E56}" type="slidenum">
              <a:rPr lang="en-US" smtClean="0"/>
              <a:t>9</a:t>
            </a:fld>
            <a:endParaRPr lang="en-US" dirty="0"/>
          </a:p>
        </p:txBody>
      </p:sp>
    </p:spTree>
    <p:extLst>
      <p:ext uri="{BB962C8B-B14F-4D97-AF65-F5344CB8AC3E}">
        <p14:creationId xmlns:p14="http://schemas.microsoft.com/office/powerpoint/2010/main" val="99044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DC4D-EEC3-5951-3BF2-13D797C0C94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90462-EF0A-5EB1-CC9E-DC232E139E1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CF6312-9A84-455B-0C02-827DD2758CCC}"/>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5" name="Footer Placeholder 4">
            <a:extLst>
              <a:ext uri="{FF2B5EF4-FFF2-40B4-BE49-F238E27FC236}">
                <a16:creationId xmlns:a16="http://schemas.microsoft.com/office/drawing/2014/main" id="{9532B924-B4AB-7D44-FF49-258E8BCF2A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25DA28-1518-0DD5-F133-1AA18D019A3F}"/>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295339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9FC8-680B-49FE-31A6-D3F7D1E570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DCECC-FC3E-ED17-A4C5-FFE703ABA8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31D49-53D1-DAEF-2424-7532B18207B0}"/>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5" name="Footer Placeholder 4">
            <a:extLst>
              <a:ext uri="{FF2B5EF4-FFF2-40B4-BE49-F238E27FC236}">
                <a16:creationId xmlns:a16="http://schemas.microsoft.com/office/drawing/2014/main" id="{FA5DF13D-DFE4-10AF-0677-091532CB69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BD58E5E-3D5A-1118-2973-1445A73D263D}"/>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281866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5B855-D1F6-82A9-4F8D-5E6DFA8D3FF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F706DF-980E-E00F-C5F9-15A5119922F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9CDA9-56B4-B170-4874-0CE6694723F5}"/>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5" name="Footer Placeholder 4">
            <a:extLst>
              <a:ext uri="{FF2B5EF4-FFF2-40B4-BE49-F238E27FC236}">
                <a16:creationId xmlns:a16="http://schemas.microsoft.com/office/drawing/2014/main" id="{D54403EC-798A-267C-BAEC-D6813F8562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BC42783-39DE-B443-332C-E2C1EFDBF8E8}"/>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29903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C75F-1BDF-4700-7E8D-7B1153FE4F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D5D217-0FD1-C41C-618B-3573111372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1954A-515D-9A8C-6D7F-FE07F61F1618}"/>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5" name="Footer Placeholder 4">
            <a:extLst>
              <a:ext uri="{FF2B5EF4-FFF2-40B4-BE49-F238E27FC236}">
                <a16:creationId xmlns:a16="http://schemas.microsoft.com/office/drawing/2014/main" id="{F1A6C67F-4652-928D-47AE-F8B43223AB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19A1B67-EE61-BF11-9BD2-43FCAF83DFD1}"/>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32161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72C0-BEE9-E00C-DB27-2A3BDB4207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52E4F-46A9-3A62-5E66-C8B78CF834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38EAF-0DAB-A679-52CB-5848520EE8A3}"/>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5" name="Footer Placeholder 4">
            <a:extLst>
              <a:ext uri="{FF2B5EF4-FFF2-40B4-BE49-F238E27FC236}">
                <a16:creationId xmlns:a16="http://schemas.microsoft.com/office/drawing/2014/main" id="{C9AF155A-5ABB-904E-288A-D76A20622B0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FC71777-B27E-7259-31EB-E5C03F70663F}"/>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276968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6DEA-DD84-317E-9241-DAFF0BDBE4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6124C41-076D-C8E0-C11B-249981572F5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78FB0-3561-E169-057B-20614E1EFF6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28F315-6DFA-E0A5-EBED-5EF4F18BD944}"/>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6" name="Footer Placeholder 5">
            <a:extLst>
              <a:ext uri="{FF2B5EF4-FFF2-40B4-BE49-F238E27FC236}">
                <a16:creationId xmlns:a16="http://schemas.microsoft.com/office/drawing/2014/main" id="{73EF715C-6391-6F37-6F4E-B3AFDFF83C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C659DAD-42F9-EBCA-E0BA-0AA01F5330B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9398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8603-6A0F-FF79-DB84-BA265F43E0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0B5534C-5CC7-959E-F99A-B823CE242A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EB9893-B412-CA08-D310-817DF28DE2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04809-5875-4C71-2CAC-322C43ECBB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3F9BF-072A-B740-9B19-DC8E4640E4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6A58F3-171F-F309-501F-4A150E331A9A}"/>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8" name="Footer Placeholder 7">
            <a:extLst>
              <a:ext uri="{FF2B5EF4-FFF2-40B4-BE49-F238E27FC236}">
                <a16:creationId xmlns:a16="http://schemas.microsoft.com/office/drawing/2014/main" id="{5277E96C-DEDF-CC6B-59E7-CAA3F3A53F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3E94A27-BF3F-AAA4-EB5C-4BE7D6C27DFB}"/>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341217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0221-3118-42E8-5E47-213573C5F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079D69A-0D42-0599-FFEA-97E14413CAF3}"/>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4" name="Footer Placeholder 3">
            <a:extLst>
              <a:ext uri="{FF2B5EF4-FFF2-40B4-BE49-F238E27FC236}">
                <a16:creationId xmlns:a16="http://schemas.microsoft.com/office/drawing/2014/main" id="{F7C2E301-A26E-5726-04C8-C75ECBCA53D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1094300F-B2B5-9197-29EB-7EF17F4F9B29}"/>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250603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583D6-B95E-3530-A1A8-192B3739EC57}"/>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3" name="Footer Placeholder 2">
            <a:extLst>
              <a:ext uri="{FF2B5EF4-FFF2-40B4-BE49-F238E27FC236}">
                <a16:creationId xmlns:a16="http://schemas.microsoft.com/office/drawing/2014/main" id="{46B9D310-5398-79C1-C8C6-94F3F7414E2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DFF7B81-9B8D-B8CD-951E-F2DBC4D6EFE1}"/>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224372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416C-2F22-1206-1962-41D21881AB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4AA0-4276-BC5A-1FF8-3B7C831772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83BFD-3A2E-BC08-1626-13BA6A10A3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79AA7-C4C2-6423-066F-F04D4246CC77}"/>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6" name="Footer Placeholder 5">
            <a:extLst>
              <a:ext uri="{FF2B5EF4-FFF2-40B4-BE49-F238E27FC236}">
                <a16:creationId xmlns:a16="http://schemas.microsoft.com/office/drawing/2014/main" id="{E979366E-D6B9-38CD-8C0E-A416BE144E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9B992A4-93EE-7382-7D7C-C72873A5075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336204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2FA5-D92B-2897-E277-F159523C8F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F1E864-9614-C5A7-DFBF-EC92AF60F7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0124132-E5A7-6DE1-203E-78AF3D554C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0C0D9-8694-FB47-CBA9-EA371BF08A9F}"/>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8/27/2025</a:t>
            </a:fld>
            <a:endParaRPr lang="en-US" dirty="0"/>
          </a:p>
        </p:txBody>
      </p:sp>
      <p:sp>
        <p:nvSpPr>
          <p:cNvPr id="6" name="Footer Placeholder 5">
            <a:extLst>
              <a:ext uri="{FF2B5EF4-FFF2-40B4-BE49-F238E27FC236}">
                <a16:creationId xmlns:a16="http://schemas.microsoft.com/office/drawing/2014/main" id="{5249BE93-6E08-A738-37B1-8F05943A538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91BE364-8469-F0AB-8BD6-89D942E4C84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dirty="0"/>
          </a:p>
        </p:txBody>
      </p:sp>
    </p:spTree>
    <p:extLst>
      <p:ext uri="{BB962C8B-B14F-4D97-AF65-F5344CB8AC3E}">
        <p14:creationId xmlns:p14="http://schemas.microsoft.com/office/powerpoint/2010/main" val="153734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5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0474E27-0083-D10F-D7CF-94A23FA8F861}"/>
              </a:ext>
            </a:extLst>
          </p:cNvPr>
          <p:cNvSpPr txBox="1"/>
          <p:nvPr/>
        </p:nvSpPr>
        <p:spPr>
          <a:xfrm>
            <a:off x="4245924" y="582298"/>
            <a:ext cx="6564574" cy="13305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Designing Rock Cuts and Slopes Using ORD</a:t>
            </a:r>
          </a:p>
        </p:txBody>
      </p:sp>
      <p:pic>
        <p:nvPicPr>
          <p:cNvPr id="9" name="Picture 8">
            <a:extLst>
              <a:ext uri="{FF2B5EF4-FFF2-40B4-BE49-F238E27FC236}">
                <a16:creationId xmlns:a16="http://schemas.microsoft.com/office/drawing/2014/main" id="{FD1A091B-D3F7-6D4D-58E2-9D72636D24A0}"/>
              </a:ext>
            </a:extLst>
          </p:cNvPr>
          <p:cNvPicPr>
            <a:picLocks noChangeAspect="1"/>
          </p:cNvPicPr>
          <p:nvPr/>
        </p:nvPicPr>
        <p:blipFill>
          <a:blip r:embed="rId3"/>
          <a:srcRect l="19495" r="14255"/>
          <a:stretch>
            <a:fillRect/>
          </a:stretch>
        </p:blipFill>
        <p:spPr>
          <a:xfrm>
            <a:off x="-8" y="3429008"/>
            <a:ext cx="4038600"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E4CCEB3F-76A2-0283-F7B5-9E85A03E0252}"/>
              </a:ext>
            </a:extLst>
          </p:cNvPr>
          <p:cNvPicPr>
            <a:picLocks noChangeAspect="1"/>
          </p:cNvPicPr>
          <p:nvPr/>
        </p:nvPicPr>
        <p:blipFill>
          <a:blip r:embed="rId4">
            <a:extLst>
              <a:ext uri="{28A0092B-C50C-407E-A947-70E740481C1C}">
                <a14:useLocalDpi xmlns:a14="http://schemas.microsoft.com/office/drawing/2010/main" val="0"/>
              </a:ext>
            </a:extLst>
          </a:blip>
          <a:srcRect t="6624" b="8144"/>
          <a:stretch>
            <a:fillRect/>
          </a:stretch>
        </p:blipFill>
        <p:spPr>
          <a:xfrm>
            <a:off x="9" y="-7"/>
            <a:ext cx="3832765"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p:spPr>
      </p:pic>
      <p:sp>
        <p:nvSpPr>
          <p:cNvPr id="7" name="TextBox 6">
            <a:extLst>
              <a:ext uri="{FF2B5EF4-FFF2-40B4-BE49-F238E27FC236}">
                <a16:creationId xmlns:a16="http://schemas.microsoft.com/office/drawing/2014/main" id="{4A8B42B3-A260-5977-FE78-25E08C36BFB4}"/>
              </a:ext>
            </a:extLst>
          </p:cNvPr>
          <p:cNvSpPr txBox="1"/>
          <p:nvPr/>
        </p:nvSpPr>
        <p:spPr>
          <a:xfrm>
            <a:off x="5104054" y="3825632"/>
            <a:ext cx="6564573" cy="18999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Times 10:50-11:30 and 3:50-4:30</a:t>
            </a:r>
          </a:p>
          <a:p>
            <a:pPr indent="-228600">
              <a:lnSpc>
                <a:spcPct val="90000"/>
              </a:lnSpc>
              <a:spcAft>
                <a:spcPts val="600"/>
              </a:spcAft>
              <a:buFont typeface="Arial" panose="020B0604020202020204" pitchFamily="34" charset="0"/>
              <a:buChar char="•"/>
            </a:pPr>
            <a:r>
              <a:rPr lang="en-US" sz="2000" b="1" i="1" dirty="0"/>
              <a:t>Kevin Damron – Palmer</a:t>
            </a:r>
          </a:p>
          <a:p>
            <a:pPr indent="-228600">
              <a:lnSpc>
                <a:spcPct val="90000"/>
              </a:lnSpc>
              <a:spcAft>
                <a:spcPts val="600"/>
              </a:spcAft>
              <a:buFont typeface="Arial" panose="020B0604020202020204" pitchFamily="34" charset="0"/>
              <a:buChar char="•"/>
            </a:pPr>
            <a:r>
              <a:rPr lang="en-US" sz="2000" b="1" i="1" dirty="0"/>
              <a:t>Chelsea DeWitt - Palmer</a:t>
            </a:r>
          </a:p>
          <a:p>
            <a:pPr indent="-228600">
              <a:lnSpc>
                <a:spcPct val="90000"/>
              </a:lnSpc>
              <a:spcAft>
                <a:spcPts val="600"/>
              </a:spcAft>
              <a:buFont typeface="Arial" panose="020B0604020202020204" pitchFamily="34" charset="0"/>
              <a:buChar char="•"/>
            </a:pPr>
            <a:r>
              <a:rPr lang="en-US" sz="2000" b="1" i="1" dirty="0"/>
              <a:t>Patrick Stone - KYTC</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a:p>
            <a:pPr>
              <a:lnSpc>
                <a:spcPct val="90000"/>
              </a:lnSpc>
              <a:spcAft>
                <a:spcPts val="600"/>
              </a:spcAft>
            </a:pPr>
            <a:endParaRPr lang="en-US" sz="2000" b="1" dirty="0"/>
          </a:p>
        </p:txBody>
      </p:sp>
      <p:pic>
        <p:nvPicPr>
          <p:cNvPr id="5" name="Picture 4">
            <a:extLst>
              <a:ext uri="{FF2B5EF4-FFF2-40B4-BE49-F238E27FC236}">
                <a16:creationId xmlns:a16="http://schemas.microsoft.com/office/drawing/2014/main" id="{B1942BFF-9C45-004F-2CEC-A073432E535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spTree>
    <p:extLst>
      <p:ext uri="{BB962C8B-B14F-4D97-AF65-F5344CB8AC3E}">
        <p14:creationId xmlns:p14="http://schemas.microsoft.com/office/powerpoint/2010/main" val="362428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97933-1CE8-36BD-2096-C288F20EAA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EE57F48-8F0B-3EA9-1957-E54CFBDE21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810EA879-98B7-D8B6-0518-AC7B5D9C3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05FCE6E1-0453-6BAE-81B5-C3A7C1FEAF41}"/>
              </a:ext>
            </a:extLst>
          </p:cNvPr>
          <p:cNvSpPr txBox="1"/>
          <p:nvPr/>
        </p:nvSpPr>
        <p:spPr>
          <a:xfrm>
            <a:off x="943897" y="579214"/>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3d Features Imported into OpenRoads</a:t>
            </a:r>
          </a:p>
        </p:txBody>
      </p:sp>
      <p:sp>
        <p:nvSpPr>
          <p:cNvPr id="3" name="TextBox 2">
            <a:extLst>
              <a:ext uri="{FF2B5EF4-FFF2-40B4-BE49-F238E27FC236}">
                <a16:creationId xmlns:a16="http://schemas.microsoft.com/office/drawing/2014/main" id="{44536819-817D-CD7D-672E-99B8D48BFE29}"/>
              </a:ext>
            </a:extLst>
          </p:cNvPr>
          <p:cNvSpPr txBox="1"/>
          <p:nvPr/>
        </p:nvSpPr>
        <p:spPr>
          <a:xfrm>
            <a:off x="5680564" y="2388838"/>
            <a:ext cx="9278669" cy="532903"/>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Create a Terrain From Elements</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AF44C8F-5528-8632-5F5F-179F31E302A5}"/>
              </a:ext>
            </a:extLst>
          </p:cNvPr>
          <p:cNvSpPr txBox="1"/>
          <p:nvPr/>
        </p:nvSpPr>
        <p:spPr>
          <a:xfrm>
            <a:off x="5268415" y="2865476"/>
            <a:ext cx="5255721" cy="1477328"/>
          </a:xfrm>
          <a:prstGeom prst="rect">
            <a:avLst/>
          </a:prstGeom>
          <a:noFill/>
        </p:spPr>
        <p:txBody>
          <a:bodyPr wrap="square">
            <a:spAutoFit/>
          </a:bodyPr>
          <a:lstStyle/>
          <a:p>
            <a:pPr marL="742950" lvl="1"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Calibri" panose="020F0502020204030204" pitchFamily="34" charset="0"/>
              </a:rPr>
              <a:t>Feature Type: </a:t>
            </a:r>
            <a:r>
              <a:rPr lang="en-US" dirty="0">
                <a:latin typeface="Calibri" panose="020F0502020204030204" pitchFamily="34" charset="0"/>
                <a:ea typeface="Calibri" panose="020F0502020204030204" pitchFamily="34" charset="0"/>
                <a:cs typeface="Calibri" panose="020F0502020204030204" pitchFamily="34" charset="0"/>
              </a:rPr>
              <a:t>Break line</a:t>
            </a:r>
          </a:p>
          <a:p>
            <a:pPr marL="742950" lvl="1"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Calibri" panose="020F0502020204030204" pitchFamily="34" charset="0"/>
              </a:rPr>
              <a:t>Edge Method:</a:t>
            </a:r>
            <a:r>
              <a:rPr lang="en-US" dirty="0">
                <a:latin typeface="Calibri" panose="020F0502020204030204" pitchFamily="34" charset="0"/>
                <a:ea typeface="Calibri" panose="020F0502020204030204" pitchFamily="34" charset="0"/>
                <a:cs typeface="Calibri" panose="020F0502020204030204" pitchFamily="34" charset="0"/>
              </a:rPr>
              <a:t> Max. Triangle Length</a:t>
            </a:r>
          </a:p>
          <a:p>
            <a:pPr marL="742950" lvl="1"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Calibri" panose="020F0502020204030204" pitchFamily="34" charset="0"/>
              </a:rPr>
              <a:t>Max Side Length: </a:t>
            </a:r>
            <a:r>
              <a:rPr lang="en-US" dirty="0">
                <a:latin typeface="Calibri" panose="020F0502020204030204" pitchFamily="34" charset="0"/>
                <a:ea typeface="Calibri" panose="020F0502020204030204" pitchFamily="34" charset="0"/>
                <a:cs typeface="Calibri" panose="020F0502020204030204" pitchFamily="34" charset="0"/>
              </a:rPr>
              <a:t>100</a:t>
            </a:r>
          </a:p>
          <a:p>
            <a:pPr marL="742950" lvl="1"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Calibri" panose="020F0502020204030204" pitchFamily="34" charset="0"/>
              </a:rPr>
              <a:t>Feature Definition: </a:t>
            </a:r>
            <a:r>
              <a:rPr lang="en-US" dirty="0">
                <a:latin typeface="Calibri" panose="020F0502020204030204" pitchFamily="34" charset="0"/>
                <a:ea typeface="Calibri" panose="020F0502020204030204" pitchFamily="34" charset="0"/>
                <a:cs typeface="Calibri" panose="020F0502020204030204" pitchFamily="34" charset="0"/>
              </a:rPr>
              <a:t>Subgrade Terrain</a:t>
            </a:r>
          </a:p>
          <a:p>
            <a:pPr marL="742950" lvl="1"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Calibri" panose="020F0502020204030204" pitchFamily="34" charset="0"/>
              </a:rPr>
              <a:t>Name:</a:t>
            </a:r>
            <a:r>
              <a:rPr lang="en-US" dirty="0">
                <a:latin typeface="Calibri" panose="020F0502020204030204" pitchFamily="34" charset="0"/>
                <a:ea typeface="Calibri" panose="020F0502020204030204" pitchFamily="34" charset="0"/>
                <a:cs typeface="Calibri" panose="020F0502020204030204" pitchFamily="34" charset="0"/>
              </a:rPr>
              <a:t> RDZ</a:t>
            </a:r>
          </a:p>
        </p:txBody>
      </p:sp>
      <p:pic>
        <p:nvPicPr>
          <p:cNvPr id="8" name="Picture 7">
            <a:extLst>
              <a:ext uri="{FF2B5EF4-FFF2-40B4-BE49-F238E27FC236}">
                <a16:creationId xmlns:a16="http://schemas.microsoft.com/office/drawing/2014/main" id="{0D32007B-FF9F-801E-75D3-6CAAB55954E9}"/>
              </a:ext>
            </a:extLst>
          </p:cNvPr>
          <p:cNvPicPr>
            <a:picLocks noChangeAspect="1"/>
          </p:cNvPicPr>
          <p:nvPr/>
        </p:nvPicPr>
        <p:blipFill>
          <a:blip r:embed="rId5"/>
          <a:stretch>
            <a:fillRect/>
          </a:stretch>
        </p:blipFill>
        <p:spPr>
          <a:xfrm>
            <a:off x="648737" y="1804760"/>
            <a:ext cx="4448796" cy="3667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425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C07E2-7306-A035-6325-FD00A97B48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6A4B2F-5392-EAC3-CB51-328301D9B5E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ABF07E57-B105-3A82-59C1-48AD0B482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017B4AB8-EDC0-BA4A-C626-72E3AD672663}"/>
              </a:ext>
            </a:extLst>
          </p:cNvPr>
          <p:cNvSpPr txBox="1"/>
          <p:nvPr/>
        </p:nvSpPr>
        <p:spPr>
          <a:xfrm>
            <a:off x="943897" y="579214"/>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Creating and </a:t>
            </a:r>
            <a:r>
              <a:rPr lang="en-US" sz="3600" b="1">
                <a:latin typeface="Calibri" panose="020F0502020204030204" pitchFamily="34" charset="0"/>
                <a:ea typeface="Calibri" panose="020F0502020204030204" pitchFamily="34" charset="0"/>
                <a:cs typeface="Calibri" panose="020F0502020204030204" pitchFamily="34" charset="0"/>
              </a:rPr>
              <a:t>Managing 3D </a:t>
            </a:r>
            <a:r>
              <a:rPr lang="en-US" sz="3600" b="1" dirty="0">
                <a:latin typeface="Calibri" panose="020F0502020204030204" pitchFamily="34" charset="0"/>
                <a:ea typeface="Calibri" panose="020F0502020204030204" pitchFamily="34" charset="0"/>
                <a:cs typeface="Calibri" panose="020F0502020204030204" pitchFamily="34" charset="0"/>
              </a:rPr>
              <a:t>Surfaces in ORD</a:t>
            </a:r>
          </a:p>
        </p:txBody>
      </p:sp>
      <p:pic>
        <p:nvPicPr>
          <p:cNvPr id="9" name="Picture 8">
            <a:extLst>
              <a:ext uri="{FF2B5EF4-FFF2-40B4-BE49-F238E27FC236}">
                <a16:creationId xmlns:a16="http://schemas.microsoft.com/office/drawing/2014/main" id="{064888EA-A65F-9F27-23F8-7D6038C6259F}"/>
              </a:ext>
            </a:extLst>
          </p:cNvPr>
          <p:cNvPicPr>
            <a:picLocks noChangeAspect="1"/>
          </p:cNvPicPr>
          <p:nvPr/>
        </p:nvPicPr>
        <p:blipFill>
          <a:blip r:embed="rId5"/>
          <a:stretch>
            <a:fillRect/>
          </a:stretch>
        </p:blipFill>
        <p:spPr>
          <a:xfrm>
            <a:off x="488214" y="1804760"/>
            <a:ext cx="5752928" cy="4476043"/>
          </a:xfrm>
          <a:prstGeom prst="rect">
            <a:avLst/>
          </a:prstGeom>
          <a:ln w="127000" cap="sq">
            <a:solidFill>
              <a:srgbClr val="000000"/>
            </a:solidFill>
            <a:miter lim="800000"/>
          </a:ln>
          <a:effectLst>
            <a:outerShdw blurRad="57150" dist="50800" dir="2700000" algn="tl" rotWithShape="0">
              <a:srgbClr val="000000">
                <a:alpha val="40000"/>
              </a:srgbClr>
            </a:outerShdw>
            <a:softEdge rad="0"/>
          </a:effectLst>
          <a:scene3d>
            <a:camera prst="perspectiveFront">
              <a:rot lat="0" lon="0" rev="0"/>
            </a:camera>
            <a:lightRig rig="threePt" dir="t"/>
          </a:scene3d>
          <a:sp3d extrusionH="76200">
            <a:extrusionClr>
              <a:schemeClr val="tx1"/>
            </a:extrusionClr>
          </a:sp3d>
        </p:spPr>
      </p:pic>
      <p:sp>
        <p:nvSpPr>
          <p:cNvPr id="3" name="TextBox 2">
            <a:extLst>
              <a:ext uri="{FF2B5EF4-FFF2-40B4-BE49-F238E27FC236}">
                <a16:creationId xmlns:a16="http://schemas.microsoft.com/office/drawing/2014/main" id="{D81B08E4-A6AD-F062-FB75-481B5355AF6A}"/>
              </a:ext>
            </a:extLst>
          </p:cNvPr>
          <p:cNvSpPr txBox="1"/>
          <p:nvPr/>
        </p:nvSpPr>
        <p:spPr>
          <a:xfrm>
            <a:off x="6342744" y="2329467"/>
            <a:ext cx="6961862" cy="993926"/>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Best Practices</a:t>
            </a:r>
          </a:p>
          <a:p>
            <a:pPr marL="0" marR="0" indent="0">
              <a:lnSpc>
                <a:spcPct val="107000"/>
              </a:lnSpc>
              <a:spcBef>
                <a:spcPts val="0"/>
              </a:spcBef>
              <a:spcAft>
                <a:spcPts val="0"/>
              </a:spcAft>
              <a:buNone/>
            </a:pP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4B585DC-29EA-89EE-6C25-D1751C12AC1E}"/>
              </a:ext>
            </a:extLst>
          </p:cNvPr>
          <p:cNvSpPr txBox="1"/>
          <p:nvPr/>
        </p:nvSpPr>
        <p:spPr>
          <a:xfrm>
            <a:off x="6676572" y="2818039"/>
            <a:ext cx="5255721" cy="369332"/>
          </a:xfrm>
          <a:prstGeom prst="rect">
            <a:avLst/>
          </a:prstGeom>
          <a:noFill/>
        </p:spPr>
        <p:txBody>
          <a:bodyPr wrap="square">
            <a:spAutoFit/>
          </a:bodyPr>
          <a:lstStyle/>
          <a:p>
            <a:pPr marL="7429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FAD167D-F9AD-3A9F-4F41-6AA6816CD6F1}"/>
              </a:ext>
            </a:extLst>
          </p:cNvPr>
          <p:cNvSpPr txBox="1"/>
          <p:nvPr/>
        </p:nvSpPr>
        <p:spPr>
          <a:xfrm>
            <a:off x="6342744" y="2834821"/>
            <a:ext cx="7431313" cy="1477328"/>
          </a:xfrm>
          <a:prstGeom prst="rect">
            <a:avLst/>
          </a:prstGeom>
          <a:noFill/>
        </p:spPr>
        <p:txBody>
          <a:bodyPr wrap="square">
            <a:spAutoFit/>
          </a:bodyPr>
          <a:lstStyle/>
          <a:p>
            <a:pPr marL="285750" indent="-285750">
              <a:buFont typeface="Arial" panose="020B0604020202020204" pitchFamily="34" charset="0"/>
              <a:buChar char="•"/>
            </a:pPr>
            <a:r>
              <a:rPr lang="en-US" dirty="0"/>
              <a:t>RDZ Surface created from break lines</a:t>
            </a:r>
          </a:p>
          <a:p>
            <a:pPr marL="285750" indent="-285750">
              <a:buFont typeface="Arial" panose="020B0604020202020204" pitchFamily="34" charset="0"/>
              <a:buChar char="•"/>
            </a:pPr>
            <a:r>
              <a:rPr lang="en-US" dirty="0"/>
              <a:t>Verify what triangulates in ORD</a:t>
            </a:r>
          </a:p>
          <a:p>
            <a:pPr marL="285750" indent="-285750">
              <a:buFont typeface="Arial" panose="020B0604020202020204" pitchFamily="34" charset="0"/>
              <a:buChar char="•"/>
            </a:pPr>
            <a:r>
              <a:rPr lang="en-US" dirty="0"/>
              <a:t>Split surfaces at corridor start/stop points</a:t>
            </a:r>
          </a:p>
          <a:p>
            <a:pPr marL="285750" indent="-285750">
              <a:buFont typeface="Arial" panose="020B0604020202020204" pitchFamily="34" charset="0"/>
              <a:buChar char="•"/>
            </a:pPr>
            <a:r>
              <a:rPr lang="en-US" dirty="0"/>
              <a:t>Prevent unwanted straight-line connections</a:t>
            </a:r>
          </a:p>
          <a:p>
            <a:pPr marL="285750" indent="-285750">
              <a:buFont typeface="Arial" panose="020B0604020202020204" pitchFamily="34" charset="0"/>
              <a:buChar char="•"/>
            </a:pPr>
            <a:r>
              <a:rPr lang="en-US" dirty="0"/>
              <a:t>Best practices guide coming as tools evolve</a:t>
            </a:r>
          </a:p>
        </p:txBody>
      </p:sp>
    </p:spTree>
    <p:extLst>
      <p:ext uri="{BB962C8B-B14F-4D97-AF65-F5344CB8AC3E}">
        <p14:creationId xmlns:p14="http://schemas.microsoft.com/office/powerpoint/2010/main" val="72692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F8034-53E6-ED5C-3D6B-B991494979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96454E-8FF8-F320-97C5-EA3EA0E04B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8998E26F-A5B2-6EFF-8583-43CD5BDF4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428D7144-F40A-76AE-7F39-4311FAE9FB20}"/>
              </a:ext>
            </a:extLst>
          </p:cNvPr>
          <p:cNvSpPr txBox="1"/>
          <p:nvPr/>
        </p:nvSpPr>
        <p:spPr>
          <a:xfrm>
            <a:off x="270457" y="502276"/>
            <a:ext cx="10501162"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Reference Your Newly Created Terrain in the 3d View</a:t>
            </a:r>
          </a:p>
        </p:txBody>
      </p:sp>
      <p:sp>
        <p:nvSpPr>
          <p:cNvPr id="3" name="TextBox 2">
            <a:extLst>
              <a:ext uri="{FF2B5EF4-FFF2-40B4-BE49-F238E27FC236}">
                <a16:creationId xmlns:a16="http://schemas.microsoft.com/office/drawing/2014/main" id="{EAED0DD9-C69E-0B04-DCC6-256B8D1EF38A}"/>
              </a:ext>
            </a:extLst>
          </p:cNvPr>
          <p:cNvSpPr txBox="1"/>
          <p:nvPr/>
        </p:nvSpPr>
        <p:spPr>
          <a:xfrm>
            <a:off x="881703" y="5482008"/>
            <a:ext cx="9278669" cy="997517"/>
          </a:xfrm>
          <a:prstGeom prst="rect">
            <a:avLst/>
          </a:prstGeom>
          <a:noFill/>
        </p:spPr>
        <p:txBody>
          <a:bodyPr wrap="square">
            <a:spAutoFit/>
          </a:bodyPr>
          <a:lstStyle/>
          <a:p>
            <a:pPr>
              <a:lnSpc>
                <a:spcPct val="107000"/>
              </a:lnSpc>
            </a:pPr>
            <a:r>
              <a:rPr lang="en-US" sz="2800" dirty="0">
                <a:latin typeface="Calibri" panose="020F0502020204030204" pitchFamily="34" charset="0"/>
                <a:ea typeface="Calibri" panose="020F0502020204030204" pitchFamily="34" charset="0"/>
                <a:cs typeface="Calibri" panose="020F0502020204030204" pitchFamily="34" charset="0"/>
              </a:rPr>
              <a:t>Once the surface is attached to your 3D view, it will appear in both your </a:t>
            </a:r>
            <a:r>
              <a:rPr lang="en-US" sz="2800" b="1" dirty="0">
                <a:latin typeface="Calibri" panose="020F0502020204030204" pitchFamily="34" charset="0"/>
                <a:ea typeface="Calibri" panose="020F0502020204030204" pitchFamily="34" charset="0"/>
                <a:cs typeface="Calibri" panose="020F0502020204030204" pitchFamily="34" charset="0"/>
              </a:rPr>
              <a:t>Drawing</a:t>
            </a:r>
            <a:r>
              <a:rPr lang="en-US" sz="2800" dirty="0">
                <a:latin typeface="Calibri" panose="020F0502020204030204" pitchFamily="34" charset="0"/>
                <a:ea typeface="Calibri" panose="020F0502020204030204" pitchFamily="34" charset="0"/>
                <a:cs typeface="Calibri" panose="020F0502020204030204" pitchFamily="34" charset="0"/>
              </a:rPr>
              <a:t> and </a:t>
            </a:r>
            <a:r>
              <a:rPr lang="en-US" sz="2800" b="1" dirty="0">
                <a:latin typeface="Calibri" panose="020F0502020204030204" pitchFamily="34" charset="0"/>
                <a:ea typeface="Calibri" panose="020F0502020204030204" pitchFamily="34" charset="0"/>
                <a:cs typeface="Calibri" panose="020F0502020204030204" pitchFamily="34" charset="0"/>
              </a:rPr>
              <a:t>Sheet</a:t>
            </a:r>
            <a:r>
              <a:rPr lang="en-US" sz="2800" dirty="0">
                <a:latin typeface="Calibri" panose="020F0502020204030204" pitchFamily="34" charset="0"/>
                <a:ea typeface="Calibri" panose="020F0502020204030204" pitchFamily="34" charset="0"/>
                <a:cs typeface="Calibri" panose="020F0502020204030204" pitchFamily="34" charset="0"/>
              </a:rPr>
              <a:t> models </a:t>
            </a:r>
            <a:r>
              <a:rPr lang="en-US" sz="2800" b="1" dirty="0">
                <a:latin typeface="Calibri" panose="020F0502020204030204" pitchFamily="34" charset="0"/>
                <a:ea typeface="Calibri" panose="020F0502020204030204" pitchFamily="34" charset="0"/>
                <a:cs typeface="Calibri" panose="020F0502020204030204" pitchFamily="34" charset="0"/>
              </a:rPr>
              <a:t>Actual 3D terrains</a:t>
            </a:r>
            <a:r>
              <a:rPr lang="en-US" sz="2800" dirty="0">
                <a:latin typeface="Calibri" panose="020F0502020204030204" pitchFamily="34" charset="0"/>
                <a:ea typeface="Calibri" panose="020F0502020204030204" pitchFamily="34" charset="0"/>
                <a:cs typeface="Calibri" panose="020F0502020204030204" pitchFamily="34" charset="0"/>
              </a:rPr>
              <a:t>.</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E9CE5A8B-732D-49C8-34E1-5DA7EDC976FF}"/>
              </a:ext>
            </a:extLst>
          </p:cNvPr>
          <p:cNvPicPr>
            <a:picLocks noChangeAspect="1"/>
          </p:cNvPicPr>
          <p:nvPr/>
        </p:nvPicPr>
        <p:blipFill>
          <a:blip r:embed="rId5"/>
          <a:stretch>
            <a:fillRect/>
          </a:stretch>
        </p:blipFill>
        <p:spPr>
          <a:xfrm>
            <a:off x="881703" y="1743463"/>
            <a:ext cx="9564435" cy="3143689"/>
          </a:xfrm>
          <a:prstGeom prst="rect">
            <a:avLst/>
          </a:prstGeom>
        </p:spPr>
      </p:pic>
    </p:spTree>
    <p:extLst>
      <p:ext uri="{BB962C8B-B14F-4D97-AF65-F5344CB8AC3E}">
        <p14:creationId xmlns:p14="http://schemas.microsoft.com/office/powerpoint/2010/main" val="228385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416AA-2681-8520-A317-04FA7D3F79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3A2070-3AE8-B631-84F8-8F9D8248575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7979F584-22BC-0892-2DA7-C90BFFCA9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6F9174A1-5302-226C-06A3-1FC460B02F31}"/>
              </a:ext>
            </a:extLst>
          </p:cNvPr>
          <p:cNvSpPr txBox="1"/>
          <p:nvPr/>
        </p:nvSpPr>
        <p:spPr>
          <a:xfrm>
            <a:off x="789351" y="356223"/>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Key Takeaway</a:t>
            </a:r>
          </a:p>
        </p:txBody>
      </p:sp>
      <p:sp>
        <p:nvSpPr>
          <p:cNvPr id="8" name="TextBox 7">
            <a:extLst>
              <a:ext uri="{FF2B5EF4-FFF2-40B4-BE49-F238E27FC236}">
                <a16:creationId xmlns:a16="http://schemas.microsoft.com/office/drawing/2014/main" id="{4B7D77E6-4F53-0B8A-C535-4B1B37FF8572}"/>
              </a:ext>
            </a:extLst>
          </p:cNvPr>
          <p:cNvSpPr txBox="1"/>
          <p:nvPr/>
        </p:nvSpPr>
        <p:spPr>
          <a:xfrm>
            <a:off x="1337229" y="1095489"/>
            <a:ext cx="9827721" cy="1454950"/>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While no tool has yet been fully tested for KYTC’s needs, emerging solutions are evolving quickly and show strong potential for future adoption.</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2797310-054B-4EA4-74A8-18B85A7C5D08}"/>
              </a:ext>
            </a:extLst>
          </p:cNvPr>
          <p:cNvSpPr txBox="1"/>
          <p:nvPr/>
        </p:nvSpPr>
        <p:spPr>
          <a:xfrm>
            <a:off x="4963293" y="3361251"/>
            <a:ext cx="5498630" cy="2031325"/>
          </a:xfrm>
          <a:prstGeom prst="rect">
            <a:avLst/>
          </a:prstGeom>
          <a:noFill/>
        </p:spPr>
        <p:txBody>
          <a:bodyPr wrap="square">
            <a:spAutoFit/>
          </a:bodyPr>
          <a:lstStyle/>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Goal: ensure that we understand the landscape so when the technology matures, we’re ready to adopt what best fits KYTC needs.</a:t>
            </a:r>
          </a:p>
          <a:p>
            <a:pPr marL="7429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Awareness of these tools is important so we can plan for future integration into our workflows.</a:t>
            </a:r>
          </a:p>
          <a:p>
            <a:pPr marL="7429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B5C567C-B396-384D-BDF7-ACC734904F9A}"/>
              </a:ext>
            </a:extLst>
          </p:cNvPr>
          <p:cNvPicPr>
            <a:picLocks noChangeAspect="1"/>
          </p:cNvPicPr>
          <p:nvPr/>
        </p:nvPicPr>
        <p:blipFill>
          <a:blip r:embed="rId5"/>
          <a:stretch>
            <a:fillRect/>
          </a:stretch>
        </p:blipFill>
        <p:spPr>
          <a:xfrm>
            <a:off x="608805" y="2842804"/>
            <a:ext cx="4636395" cy="4517677"/>
          </a:xfrm>
          <a:prstGeom prst="rect">
            <a:avLst/>
          </a:prstGeom>
        </p:spPr>
      </p:pic>
    </p:spTree>
    <p:extLst>
      <p:ext uri="{BB962C8B-B14F-4D97-AF65-F5344CB8AC3E}">
        <p14:creationId xmlns:p14="http://schemas.microsoft.com/office/powerpoint/2010/main" val="21226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9B383-5C66-42C4-79E1-32FF116C1E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AD72EE-62A1-749B-61A0-E20053A45AE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89E06890-888E-968B-3AFD-76858878D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537ED042-C6C0-AC67-E664-D2325A4C6E9E}"/>
              </a:ext>
            </a:extLst>
          </p:cNvPr>
          <p:cNvSpPr txBox="1"/>
          <p:nvPr/>
        </p:nvSpPr>
        <p:spPr>
          <a:xfrm>
            <a:off x="609601" y="636292"/>
            <a:ext cx="8913304" cy="707886"/>
          </a:xfrm>
          <a:prstGeom prst="rect">
            <a:avLst/>
          </a:prstGeom>
          <a:noFill/>
        </p:spPr>
        <p:txBody>
          <a:bodyPr wrap="square">
            <a:sp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Intro</a:t>
            </a:r>
          </a:p>
        </p:txBody>
      </p:sp>
      <p:sp>
        <p:nvSpPr>
          <p:cNvPr id="8" name="TextBox 7">
            <a:extLst>
              <a:ext uri="{FF2B5EF4-FFF2-40B4-BE49-F238E27FC236}">
                <a16:creationId xmlns:a16="http://schemas.microsoft.com/office/drawing/2014/main" id="{B0FB1190-E90B-D12C-20BF-CD67CF457DA8}"/>
              </a:ext>
            </a:extLst>
          </p:cNvPr>
          <p:cNvSpPr txBox="1"/>
          <p:nvPr/>
        </p:nvSpPr>
        <p:spPr>
          <a:xfrm>
            <a:off x="2102295" y="1595145"/>
            <a:ext cx="8577471" cy="993926"/>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effectLst/>
                <a:latin typeface="Calibri" panose="020F0502020204030204" pitchFamily="34" charset="0"/>
                <a:ea typeface="Calibri" panose="020F0502020204030204" pitchFamily="34" charset="0"/>
                <a:cs typeface="Calibri" panose="020F0502020204030204" pitchFamily="34" charset="0"/>
              </a:rPr>
              <a:t>Approximately 40 minutes of presentation/discussion broken down into </a:t>
            </a:r>
            <a:r>
              <a:rPr lang="en-US" sz="2800" b="1" kern="0" dirty="0">
                <a:latin typeface="Calibri" panose="020F0502020204030204" pitchFamily="34" charset="0"/>
                <a:ea typeface="Calibri" panose="020F0502020204030204" pitchFamily="34" charset="0"/>
                <a:cs typeface="Calibri" panose="020F0502020204030204" pitchFamily="34" charset="0"/>
              </a:rPr>
              <a:t>three </a:t>
            </a:r>
            <a:r>
              <a:rPr lang="en-US" sz="2800" b="1" kern="0" dirty="0">
                <a:effectLst/>
                <a:latin typeface="Calibri" panose="020F0502020204030204" pitchFamily="34" charset="0"/>
                <a:ea typeface="Calibri" panose="020F0502020204030204" pitchFamily="34" charset="0"/>
                <a:cs typeface="Calibri" panose="020F0502020204030204" pitchFamily="34" charset="0"/>
              </a:rPr>
              <a:t>sections.</a:t>
            </a:r>
          </a:p>
        </p:txBody>
      </p:sp>
      <p:sp>
        <p:nvSpPr>
          <p:cNvPr id="10" name="TextBox 9">
            <a:extLst>
              <a:ext uri="{FF2B5EF4-FFF2-40B4-BE49-F238E27FC236}">
                <a16:creationId xmlns:a16="http://schemas.microsoft.com/office/drawing/2014/main" id="{F0B13CFB-1023-1964-47B6-EE82C46DB1A0}"/>
              </a:ext>
            </a:extLst>
          </p:cNvPr>
          <p:cNvSpPr txBox="1"/>
          <p:nvPr/>
        </p:nvSpPr>
        <p:spPr>
          <a:xfrm>
            <a:off x="3690080" y="3800205"/>
            <a:ext cx="7110801" cy="1477328"/>
          </a:xfrm>
          <a:prstGeom prst="rect">
            <a:avLst/>
          </a:prstGeom>
          <a:noFill/>
        </p:spPr>
        <p:txBody>
          <a:bodyPr wrap="square">
            <a:spAutoFit/>
          </a:bodyPr>
          <a:lstStyle/>
          <a:p>
            <a:pPr marL="742950"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Geotech Update, Geotech </a:t>
            </a:r>
            <a:r>
              <a:rPr lang="en-US" dirty="0">
                <a:latin typeface="Calibri" panose="020F0502020204030204" pitchFamily="34" charset="0"/>
                <a:ea typeface="Calibri" panose="020F0502020204030204" pitchFamily="34" charset="0"/>
                <a:cs typeface="Calibri" panose="020F0502020204030204" pitchFamily="34" charset="0"/>
              </a:rPr>
              <a:t>Terrain challenges and </a:t>
            </a:r>
            <a:r>
              <a:rPr lang="en-US" sz="1800" dirty="0">
                <a:latin typeface="Calibri" panose="020F0502020204030204" pitchFamily="34" charset="0"/>
                <a:ea typeface="Calibri" panose="020F0502020204030204" pitchFamily="34" charset="0"/>
                <a:cs typeface="Calibri" panose="020F0502020204030204" pitchFamily="34" charset="0"/>
              </a:rPr>
              <a:t>Emerging Solutions.</a:t>
            </a:r>
          </a:p>
          <a:p>
            <a:pPr marL="742950"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How Palmer is Designing Rock Cuts, Slopes and RDZ in ORD On the Mountain Parkway. </a:t>
            </a:r>
          </a:p>
          <a:p>
            <a:pPr marL="742950"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Questions ? </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BEFD6EC-5264-98C6-0005-2CAB1BE6F19E}"/>
              </a:ext>
            </a:extLst>
          </p:cNvPr>
          <p:cNvPicPr>
            <a:picLocks noChangeAspect="1"/>
          </p:cNvPicPr>
          <p:nvPr/>
        </p:nvPicPr>
        <p:blipFill>
          <a:blip r:embed="rId5"/>
          <a:stretch>
            <a:fillRect/>
          </a:stretch>
        </p:blipFill>
        <p:spPr>
          <a:xfrm>
            <a:off x="261780" y="3126270"/>
            <a:ext cx="3681030" cy="2285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103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7288-2C50-E8EE-9E88-4E73B0F889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B45F14-0205-9DD9-79D0-6488E3E7DF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877DC8B7-1561-CA85-BAD5-95E752DBD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27574359-460F-3FE7-9A40-662F425D481F}"/>
              </a:ext>
            </a:extLst>
          </p:cNvPr>
          <p:cNvSpPr txBox="1"/>
          <p:nvPr/>
        </p:nvSpPr>
        <p:spPr>
          <a:xfrm>
            <a:off x="327215" y="137968"/>
            <a:ext cx="8913304" cy="707886"/>
          </a:xfrm>
          <a:prstGeom prst="rect">
            <a:avLst/>
          </a:prstGeom>
          <a:noFill/>
        </p:spPr>
        <p:txBody>
          <a:bodyPr wrap="square">
            <a:sp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Geotech Update</a:t>
            </a:r>
          </a:p>
        </p:txBody>
      </p:sp>
      <p:sp>
        <p:nvSpPr>
          <p:cNvPr id="8" name="TextBox 7">
            <a:extLst>
              <a:ext uri="{FF2B5EF4-FFF2-40B4-BE49-F238E27FC236}">
                <a16:creationId xmlns:a16="http://schemas.microsoft.com/office/drawing/2014/main" id="{2823683F-71EB-ED68-2527-943C1AB44D51}"/>
              </a:ext>
            </a:extLst>
          </p:cNvPr>
          <p:cNvSpPr txBox="1"/>
          <p:nvPr/>
        </p:nvSpPr>
        <p:spPr>
          <a:xfrm>
            <a:off x="1030785" y="1092519"/>
            <a:ext cx="9741280" cy="1131528"/>
          </a:xfrm>
          <a:prstGeom prst="rect">
            <a:avLst/>
          </a:prstGeom>
          <a:noFill/>
        </p:spPr>
        <p:txBody>
          <a:bodyPr wrap="square">
            <a:spAutoFit/>
          </a:bodyPr>
          <a:lstStyle/>
          <a:p>
            <a:pPr marL="0" marR="0" indent="0">
              <a:lnSpc>
                <a:spcPct val="107000"/>
              </a:lnSpc>
              <a:spcBef>
                <a:spcPts val="0"/>
              </a:spcBef>
              <a:spcAft>
                <a:spcPts val="0"/>
              </a:spcAft>
              <a:buNone/>
            </a:pPr>
            <a:r>
              <a:rPr lang="en-US" sz="2400" b="1" kern="0" dirty="0">
                <a:effectLst/>
                <a:latin typeface="Calibri" panose="020F0502020204030204" pitchFamily="34" charset="0"/>
                <a:ea typeface="Calibri" panose="020F0502020204030204" pitchFamily="34" charset="0"/>
                <a:cs typeface="Calibri" panose="020F0502020204030204" pitchFamily="34" charset="0"/>
              </a:rPr>
              <a:t>Memo Follow-Up</a:t>
            </a:r>
          </a:p>
          <a:p>
            <a:pPr marL="0" marR="0" indent="0">
              <a:lnSpc>
                <a:spcPct val="107000"/>
              </a:lnSpc>
              <a:spcBef>
                <a:spcPts val="0"/>
              </a:spcBef>
              <a:spcAft>
                <a:spcPts val="0"/>
              </a:spcAft>
              <a:buNone/>
            </a:pPr>
            <a:r>
              <a:rPr lang="en-US" sz="2000" kern="0" dirty="0">
                <a:effectLst/>
                <a:latin typeface="Calibri" panose="020F0502020204030204" pitchFamily="34" charset="0"/>
                <a:ea typeface="Calibri" panose="020F0502020204030204" pitchFamily="34" charset="0"/>
                <a:cs typeface="Calibri" panose="020F0502020204030204" pitchFamily="34" charset="0"/>
              </a:rPr>
              <a:t>Highway Memo No. 8-24: Structural Memo TM 24-03 </a:t>
            </a:r>
          </a:p>
          <a:p>
            <a:pPr marL="0" marR="0" indent="0">
              <a:lnSpc>
                <a:spcPct val="107000"/>
              </a:lnSpc>
              <a:spcBef>
                <a:spcPts val="0"/>
              </a:spcBef>
              <a:spcAft>
                <a:spcPts val="0"/>
              </a:spcAft>
              <a:buNone/>
            </a:pPr>
            <a:r>
              <a:rPr lang="en-US" sz="2000" b="1" kern="0" dirty="0">
                <a:latin typeface="Calibri" panose="020F0502020204030204" pitchFamily="34" charset="0"/>
                <a:ea typeface="Calibri" panose="020F0502020204030204" pitchFamily="34" charset="0"/>
                <a:cs typeface="Calibri" panose="020F0502020204030204" pitchFamily="34" charset="0"/>
              </a:rPr>
              <a:t>Submittal Items Required for Gathering and Assessing Geotechnical Roadway Data</a:t>
            </a:r>
            <a:endParaRPr lang="en-US" sz="2000" b="1" kern="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6D182FE-20AA-06C9-CF23-7E68DE10DCB3}"/>
              </a:ext>
            </a:extLst>
          </p:cNvPr>
          <p:cNvPicPr>
            <a:picLocks noChangeAspect="1"/>
          </p:cNvPicPr>
          <p:nvPr/>
        </p:nvPicPr>
        <p:blipFill>
          <a:blip r:embed="rId5"/>
          <a:stretch>
            <a:fillRect/>
          </a:stretch>
        </p:blipFill>
        <p:spPr>
          <a:xfrm>
            <a:off x="804176" y="2470712"/>
            <a:ext cx="4987766" cy="3028524"/>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6E509AF7-FD7E-95AA-30F7-1E9A21738673}"/>
              </a:ext>
            </a:extLst>
          </p:cNvPr>
          <p:cNvSpPr txBox="1"/>
          <p:nvPr/>
        </p:nvSpPr>
        <p:spPr>
          <a:xfrm>
            <a:off x="1639348" y="5853040"/>
            <a:ext cx="8913304" cy="707886"/>
          </a:xfrm>
          <a:prstGeom prst="rect">
            <a:avLst/>
          </a:prstGeom>
          <a:noFill/>
        </p:spPr>
        <p:txBody>
          <a:bodyPr wrap="square">
            <a:spAutoFit/>
          </a:bodyPr>
          <a:lstStyle/>
          <a:p>
            <a:r>
              <a:rPr lang="en-US" sz="4000" i="1" dirty="0">
                <a:solidFill>
                  <a:srgbClr val="0070C0"/>
                </a:solidFill>
                <a:latin typeface="Calibri" panose="020F0502020204030204" pitchFamily="34" charset="0"/>
                <a:ea typeface="Calibri" panose="020F0502020204030204" pitchFamily="34" charset="0"/>
                <a:cs typeface="Calibri" panose="020F0502020204030204" pitchFamily="34" charset="0"/>
              </a:rPr>
              <a:t>Thanks For Your Teamwork!</a:t>
            </a:r>
          </a:p>
        </p:txBody>
      </p:sp>
      <p:sp>
        <p:nvSpPr>
          <p:cNvPr id="12" name="TextBox 11">
            <a:extLst>
              <a:ext uri="{FF2B5EF4-FFF2-40B4-BE49-F238E27FC236}">
                <a16:creationId xmlns:a16="http://schemas.microsoft.com/office/drawing/2014/main" id="{D756C801-0426-02AF-DEE6-3543511846C5}"/>
              </a:ext>
            </a:extLst>
          </p:cNvPr>
          <p:cNvSpPr txBox="1"/>
          <p:nvPr/>
        </p:nvSpPr>
        <p:spPr>
          <a:xfrm>
            <a:off x="6096000" y="2521121"/>
            <a:ext cx="5054099" cy="1508105"/>
          </a:xfrm>
          <a:prstGeom prst="rect">
            <a:avLst/>
          </a:prstGeom>
          <a:noFill/>
        </p:spPr>
        <p:txBody>
          <a:bodyPr wrap="square">
            <a:spAutoFit/>
          </a:bodyPr>
          <a:lstStyle/>
          <a:p>
            <a:pPr lvl="1"/>
            <a:r>
              <a:rPr lang="en-US" dirty="0">
                <a:latin typeface="Calibri" panose="020F0502020204030204" pitchFamily="34" charset="0"/>
                <a:ea typeface="Calibri" panose="020F0502020204030204" pitchFamily="34" charset="0"/>
                <a:cs typeface="Calibri" panose="020F0502020204030204" pitchFamily="34" charset="0"/>
              </a:rPr>
              <a:t>	</a:t>
            </a:r>
            <a:r>
              <a:rPr lang="en-US" sz="2000" b="1" i="1" u="sng" dirty="0">
                <a:latin typeface="Calibri" panose="020F0502020204030204" pitchFamily="34" charset="0"/>
                <a:ea typeface="Calibri" panose="020F0502020204030204" pitchFamily="34" charset="0"/>
                <a:cs typeface="Calibri" panose="020F0502020204030204" pitchFamily="34" charset="0"/>
              </a:rPr>
              <a:t>One Year Later</a:t>
            </a:r>
          </a:p>
          <a:p>
            <a:pPr lvl="1"/>
            <a:endParaRPr lang="en-US" b="1" i="1" u="sng"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Consistent, predictable submittals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Easier file creation</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Less painful plan integration</a:t>
            </a:r>
          </a:p>
        </p:txBody>
      </p:sp>
    </p:spTree>
    <p:extLst>
      <p:ext uri="{BB962C8B-B14F-4D97-AF65-F5344CB8AC3E}">
        <p14:creationId xmlns:p14="http://schemas.microsoft.com/office/powerpoint/2010/main" val="406935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F3C54-3BFF-D65E-BD00-0CA729296F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DB5203-3478-94EE-5276-76C6572E163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86682850-3232-9264-6724-F4032CBF3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15101E97-1772-E4FF-7432-8D03D537C8A1}"/>
              </a:ext>
            </a:extLst>
          </p:cNvPr>
          <p:cNvSpPr txBox="1"/>
          <p:nvPr/>
        </p:nvSpPr>
        <p:spPr>
          <a:xfrm>
            <a:off x="597672" y="121614"/>
            <a:ext cx="8913304" cy="707886"/>
          </a:xfrm>
          <a:prstGeom prst="rect">
            <a:avLst/>
          </a:prstGeom>
          <a:noFill/>
        </p:spPr>
        <p:txBody>
          <a:bodyPr wrap="square">
            <a:sp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Geotech Update</a:t>
            </a:r>
          </a:p>
        </p:txBody>
      </p:sp>
      <p:sp>
        <p:nvSpPr>
          <p:cNvPr id="8" name="TextBox 7">
            <a:extLst>
              <a:ext uri="{FF2B5EF4-FFF2-40B4-BE49-F238E27FC236}">
                <a16:creationId xmlns:a16="http://schemas.microsoft.com/office/drawing/2014/main" id="{EBD94BD5-B9F4-3FEC-1147-17E33260A604}"/>
              </a:ext>
            </a:extLst>
          </p:cNvPr>
          <p:cNvSpPr txBox="1"/>
          <p:nvPr/>
        </p:nvSpPr>
        <p:spPr>
          <a:xfrm>
            <a:off x="1001323" y="838223"/>
            <a:ext cx="9741280" cy="470000"/>
          </a:xfrm>
          <a:prstGeom prst="rect">
            <a:avLst/>
          </a:prstGeom>
          <a:noFill/>
        </p:spPr>
        <p:txBody>
          <a:bodyPr wrap="square">
            <a:spAutoFit/>
          </a:bodyPr>
          <a:lstStyle/>
          <a:p>
            <a:pPr marL="0" marR="0" indent="0">
              <a:lnSpc>
                <a:spcPct val="107000"/>
              </a:lnSpc>
              <a:spcBef>
                <a:spcPts val="0"/>
              </a:spcBef>
              <a:spcAft>
                <a:spcPts val="0"/>
              </a:spcAft>
              <a:buNone/>
            </a:pPr>
            <a:r>
              <a:rPr lang="en-US" sz="2400" b="1" kern="0" dirty="0">
                <a:effectLst/>
                <a:latin typeface="Calibri" panose="020F0502020204030204" pitchFamily="34" charset="0"/>
                <a:ea typeface="Calibri" panose="020F0502020204030204" pitchFamily="34" charset="0"/>
                <a:cs typeface="Calibri" panose="020F0502020204030204" pitchFamily="34" charset="0"/>
              </a:rPr>
              <a:t>gINT Replacement Selected (Geotechnical Data base) </a:t>
            </a:r>
          </a:p>
        </p:txBody>
      </p:sp>
      <p:sp>
        <p:nvSpPr>
          <p:cNvPr id="12" name="TextBox 11">
            <a:extLst>
              <a:ext uri="{FF2B5EF4-FFF2-40B4-BE49-F238E27FC236}">
                <a16:creationId xmlns:a16="http://schemas.microsoft.com/office/drawing/2014/main" id="{FB47165B-CA34-04A4-37E6-08614A89A2AD}"/>
              </a:ext>
            </a:extLst>
          </p:cNvPr>
          <p:cNvSpPr txBox="1"/>
          <p:nvPr/>
        </p:nvSpPr>
        <p:spPr>
          <a:xfrm>
            <a:off x="6187775" y="3130217"/>
            <a:ext cx="4554828" cy="2339102"/>
          </a:xfrm>
          <a:prstGeom prst="rect">
            <a:avLst/>
          </a:prstGeom>
          <a:noFill/>
        </p:spPr>
        <p:txBody>
          <a:bodyPr wrap="square">
            <a:spAutoFit/>
          </a:bodyPr>
          <a:lstStyle/>
          <a:p>
            <a:pPr lvl="1"/>
            <a:r>
              <a:rPr lang="en-US" sz="2000" b="1" i="1" u="sng" dirty="0">
                <a:latin typeface="Calibri" panose="020F0502020204030204" pitchFamily="34" charset="0"/>
                <a:ea typeface="Calibri" panose="020F0502020204030204" pitchFamily="34" charset="0"/>
                <a:cs typeface="Calibri" panose="020F0502020204030204" pitchFamily="34" charset="0"/>
              </a:rPr>
              <a:t>Who Does this affect?</a:t>
            </a:r>
          </a:p>
          <a:p>
            <a:pPr marL="742950" lvl="1"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Consultants – No immediate impact</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data base will accept files from multiple venders including DIGGS</a:t>
            </a:r>
          </a:p>
          <a:p>
            <a:pPr marL="742950" lvl="1"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Calibri" panose="020F0502020204030204" pitchFamily="34" charset="0"/>
              </a:rPr>
              <a:t>No new software purchase required for consultants</a:t>
            </a:r>
          </a:p>
          <a:p>
            <a:pPr marL="742950" lvl="1" indent="-285750">
              <a:buFont typeface="Arial" panose="020B0604020202020204" pitchFamily="34" charset="0"/>
              <a:buChar char="•"/>
            </a:pPr>
            <a:r>
              <a:rPr lang="en-US" i="1" dirty="0">
                <a:latin typeface="Calibri" panose="020F0502020204030204" pitchFamily="34" charset="0"/>
                <a:ea typeface="Calibri" panose="020F0502020204030204" pitchFamily="34" charset="0"/>
                <a:cs typeface="Calibri" panose="020F0502020204030204" pitchFamily="34" charset="0"/>
              </a:rPr>
              <a:t>KYTC /EQuIS will have a </a:t>
            </a:r>
            <a:r>
              <a:rPr lang="en-US" b="1" i="1" dirty="0">
                <a:latin typeface="Calibri" panose="020F0502020204030204" pitchFamily="34" charset="0"/>
                <a:ea typeface="Calibri" panose="020F0502020204030204" pitchFamily="34" charset="0"/>
                <a:cs typeface="Calibri" panose="020F0502020204030204" pitchFamily="34" charset="0"/>
              </a:rPr>
              <a:t>Data Submission Page. </a:t>
            </a:r>
          </a:p>
        </p:txBody>
      </p:sp>
      <p:pic>
        <p:nvPicPr>
          <p:cNvPr id="7" name="Picture 6">
            <a:extLst>
              <a:ext uri="{FF2B5EF4-FFF2-40B4-BE49-F238E27FC236}">
                <a16:creationId xmlns:a16="http://schemas.microsoft.com/office/drawing/2014/main" id="{776621DB-5C7E-F7F9-2C08-F7B6C9316FCA}"/>
              </a:ext>
            </a:extLst>
          </p:cNvPr>
          <p:cNvPicPr>
            <a:picLocks noChangeAspect="1"/>
          </p:cNvPicPr>
          <p:nvPr/>
        </p:nvPicPr>
        <p:blipFill>
          <a:blip r:embed="rId5"/>
          <a:stretch>
            <a:fillRect/>
          </a:stretch>
        </p:blipFill>
        <p:spPr>
          <a:xfrm>
            <a:off x="795589" y="2689653"/>
            <a:ext cx="5442078" cy="24284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1FAC1298-9BB1-E626-FCC0-A994BF6156FE}"/>
              </a:ext>
            </a:extLst>
          </p:cNvPr>
          <p:cNvSpPr txBox="1"/>
          <p:nvPr/>
        </p:nvSpPr>
        <p:spPr>
          <a:xfrm>
            <a:off x="1639348" y="5853040"/>
            <a:ext cx="8913304" cy="707886"/>
          </a:xfrm>
          <a:prstGeom prst="rect">
            <a:avLst/>
          </a:prstGeom>
          <a:noFill/>
        </p:spPr>
        <p:txBody>
          <a:bodyPr wrap="square">
            <a:spAutoFit/>
          </a:bodyPr>
          <a:lstStyle/>
          <a:p>
            <a:r>
              <a:rPr lang="en-US" sz="4000" i="1" dirty="0">
                <a:solidFill>
                  <a:srgbClr val="0070C0"/>
                </a:solidFill>
                <a:latin typeface="Calibri" panose="020F0502020204030204" pitchFamily="34" charset="0"/>
                <a:ea typeface="Calibri" panose="020F0502020204030204" pitchFamily="34" charset="0"/>
                <a:cs typeface="Calibri" panose="020F0502020204030204" pitchFamily="34" charset="0"/>
              </a:rPr>
              <a:t>More details to come.</a:t>
            </a:r>
          </a:p>
        </p:txBody>
      </p:sp>
      <p:sp>
        <p:nvSpPr>
          <p:cNvPr id="14" name="TextBox 13">
            <a:extLst>
              <a:ext uri="{FF2B5EF4-FFF2-40B4-BE49-F238E27FC236}">
                <a16:creationId xmlns:a16="http://schemas.microsoft.com/office/drawing/2014/main" id="{CE7B9B37-66BD-C3A7-85AD-A4B344DD5785}"/>
              </a:ext>
            </a:extLst>
          </p:cNvPr>
          <p:cNvSpPr txBox="1"/>
          <p:nvPr/>
        </p:nvSpPr>
        <p:spPr>
          <a:xfrm>
            <a:off x="1639348" y="1316946"/>
            <a:ext cx="7521262" cy="1200329"/>
          </a:xfrm>
          <a:prstGeom prst="rect">
            <a:avLst/>
          </a:prstGeom>
          <a:noFill/>
        </p:spPr>
        <p:txBody>
          <a:bodyPr wrap="square">
            <a:spAutoFit/>
          </a:bodyPr>
          <a:lstStyle/>
          <a:p>
            <a:pPr marL="285750" indent="-285750">
              <a:buFont typeface="Arial" panose="020B0604020202020204" pitchFamily="34" charset="0"/>
              <a:buChar char="•"/>
            </a:pPr>
            <a:r>
              <a:rPr lang="en-US" dirty="0"/>
              <a:t>Bentley has announced the sunset of gINT </a:t>
            </a:r>
            <a:r>
              <a:rPr lang="en-US" b="1" i="1" dirty="0"/>
              <a:t>January 2026 Support              – Extended December 2028</a:t>
            </a:r>
          </a:p>
          <a:p>
            <a:pPr marL="285750" indent="-285750">
              <a:buFont typeface="Arial" panose="020B0604020202020204" pitchFamily="34" charset="0"/>
              <a:buChar char="•"/>
            </a:pPr>
            <a:r>
              <a:rPr lang="en-US" dirty="0"/>
              <a:t>Cabinet has selected </a:t>
            </a:r>
            <a:r>
              <a:rPr lang="en-US" b="1" i="1" u="sng" dirty="0"/>
              <a:t>EQuIS Geotech</a:t>
            </a:r>
            <a:r>
              <a:rPr lang="en-US" dirty="0"/>
              <a:t> as our replacement database</a:t>
            </a:r>
          </a:p>
          <a:p>
            <a:pPr marL="285750" indent="-285750">
              <a:buFont typeface="Arial" panose="020B0604020202020204" pitchFamily="34" charset="0"/>
              <a:buChar char="•"/>
            </a:pPr>
            <a:r>
              <a:rPr lang="en-US" dirty="0"/>
              <a:t>Testing and setup are underway</a:t>
            </a:r>
          </a:p>
        </p:txBody>
      </p:sp>
    </p:spTree>
    <p:extLst>
      <p:ext uri="{BB962C8B-B14F-4D97-AF65-F5344CB8AC3E}">
        <p14:creationId xmlns:p14="http://schemas.microsoft.com/office/powerpoint/2010/main" val="357024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9FB38-1E8E-107A-D395-2B27103106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4044C4-2D09-953D-AB8F-5F064C3D98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F4AEA0C9-4654-0350-64B6-BA45EEB6DE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E94C5BAF-4B5A-D9FC-8F6E-F4123D59765E}"/>
              </a:ext>
            </a:extLst>
          </p:cNvPr>
          <p:cNvSpPr txBox="1"/>
          <p:nvPr/>
        </p:nvSpPr>
        <p:spPr>
          <a:xfrm>
            <a:off x="943897" y="579214"/>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Geotechnical Terrain Challenges</a:t>
            </a:r>
          </a:p>
        </p:txBody>
      </p:sp>
      <p:sp>
        <p:nvSpPr>
          <p:cNvPr id="8" name="TextBox 7">
            <a:extLst>
              <a:ext uri="{FF2B5EF4-FFF2-40B4-BE49-F238E27FC236}">
                <a16:creationId xmlns:a16="http://schemas.microsoft.com/office/drawing/2014/main" id="{19D2B39D-A2E9-324D-D405-E7D0ECB18A94}"/>
              </a:ext>
            </a:extLst>
          </p:cNvPr>
          <p:cNvSpPr txBox="1"/>
          <p:nvPr/>
        </p:nvSpPr>
        <p:spPr>
          <a:xfrm>
            <a:off x="376306" y="1667233"/>
            <a:ext cx="10497091" cy="532903"/>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Why are RDZ and other Geotechnical Terrains Challenging to Create ?</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19D5347-6321-9593-F1A6-E84412086DF5}"/>
              </a:ext>
            </a:extLst>
          </p:cNvPr>
          <p:cNvSpPr txBox="1"/>
          <p:nvPr/>
        </p:nvSpPr>
        <p:spPr>
          <a:xfrm>
            <a:off x="5406216" y="2839650"/>
            <a:ext cx="5255721" cy="3416320"/>
          </a:xfrm>
          <a:prstGeom prst="rect">
            <a:avLst/>
          </a:prstGeom>
          <a:noFill/>
        </p:spPr>
        <p:txBody>
          <a:bodyPr wrap="square">
            <a:spAutoFit/>
          </a:bodyPr>
          <a:lstStyle/>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Historically, our software has lacked an effective out-of-the-box method, requiring manual workarounds</a:t>
            </a:r>
          </a:p>
          <a:p>
            <a:pPr marL="742950" lvl="1" indent="-28575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Reliant on the Geologist manually drawing The RDZ </a:t>
            </a:r>
            <a:r>
              <a:rPr lang="en-US" dirty="0">
                <a:latin typeface="Calibri" panose="020F0502020204030204" pitchFamily="34" charset="0"/>
                <a:ea typeface="Calibri" panose="020F0502020204030204" pitchFamily="34" charset="0"/>
                <a:cs typeface="Calibri" panose="020F0502020204030204" pitchFamily="34" charset="0"/>
              </a:rPr>
              <a:t>and Other Geotechnical Surfaces </a:t>
            </a:r>
            <a:r>
              <a:rPr lang="en-US" sz="1800" dirty="0">
                <a:latin typeface="Calibri" panose="020F0502020204030204" pitchFamily="34" charset="0"/>
                <a:ea typeface="Calibri" panose="020F0502020204030204" pitchFamily="34" charset="0"/>
                <a:cs typeface="Calibri" panose="020F0502020204030204" pitchFamily="34" charset="0"/>
              </a:rPr>
              <a:t>in </a:t>
            </a:r>
            <a:r>
              <a:rPr lang="en-US" dirty="0">
                <a:latin typeface="Calibri" panose="020F0502020204030204" pitchFamily="34" charset="0"/>
                <a:ea typeface="Calibri" panose="020F0502020204030204" pitchFamily="34" charset="0"/>
                <a:cs typeface="Calibri" panose="020F0502020204030204" pitchFamily="34" charset="0"/>
              </a:rPr>
              <a:t>the Drawing Model</a:t>
            </a:r>
          </a:p>
          <a:p>
            <a:pPr marL="742950" lvl="1" indent="-28575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Workarounds (</a:t>
            </a:r>
            <a:r>
              <a:rPr lang="en-US" sz="1800" b="1" i="1" dirty="0">
                <a:latin typeface="Calibri" panose="020F0502020204030204" pitchFamily="34" charset="0"/>
                <a:ea typeface="Calibri" panose="020F0502020204030204" pitchFamily="34" charset="0"/>
                <a:cs typeface="Calibri" panose="020F0502020204030204" pitchFamily="34" charset="0"/>
              </a:rPr>
              <a:t>profiles from cross sections</a:t>
            </a:r>
            <a:r>
              <a:rPr lang="en-US" sz="1800" dirty="0">
                <a:latin typeface="Calibri" panose="020F0502020204030204" pitchFamily="34" charset="0"/>
                <a:ea typeface="Calibri" panose="020F0502020204030204" pitchFamily="34" charset="0"/>
                <a:cs typeface="Calibri" panose="020F0502020204030204" pitchFamily="34" charset="0"/>
              </a:rPr>
              <a:t>) rely on straight-line interpolation → </a:t>
            </a:r>
            <a:r>
              <a:rPr lang="en-US" sz="1800" b="1" i="1" dirty="0">
                <a:latin typeface="Calibri" panose="020F0502020204030204" pitchFamily="34" charset="0"/>
                <a:ea typeface="Calibri" panose="020F0502020204030204" pitchFamily="34" charset="0"/>
                <a:cs typeface="Calibri" panose="020F0502020204030204" pitchFamily="34" charset="0"/>
              </a:rPr>
              <a:t>oversimplified and less accurate</a:t>
            </a:r>
            <a:r>
              <a:rPr lang="en-US" b="1" i="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with current core spacing  </a:t>
            </a:r>
          </a:p>
        </p:txBody>
      </p:sp>
      <p:pic>
        <p:nvPicPr>
          <p:cNvPr id="7" name="Picture 6">
            <a:extLst>
              <a:ext uri="{FF2B5EF4-FFF2-40B4-BE49-F238E27FC236}">
                <a16:creationId xmlns:a16="http://schemas.microsoft.com/office/drawing/2014/main" id="{F7DF3067-672F-A111-48B1-37474B5A20D9}"/>
              </a:ext>
            </a:extLst>
          </p:cNvPr>
          <p:cNvPicPr>
            <a:picLocks noChangeAspect="1"/>
          </p:cNvPicPr>
          <p:nvPr/>
        </p:nvPicPr>
        <p:blipFill>
          <a:blip r:embed="rId5"/>
          <a:stretch>
            <a:fillRect/>
          </a:stretch>
        </p:blipFill>
        <p:spPr>
          <a:xfrm>
            <a:off x="539248" y="2995428"/>
            <a:ext cx="4866968" cy="24518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43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E504-740A-0556-BD1F-2631DEC619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988332F-754B-2D10-2152-3A94D4B83C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1565B201-7407-7980-D165-0C4B0AA91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881844D6-7534-34FA-1260-A6B2DC80318B}"/>
              </a:ext>
            </a:extLst>
          </p:cNvPr>
          <p:cNvSpPr txBox="1"/>
          <p:nvPr/>
        </p:nvSpPr>
        <p:spPr>
          <a:xfrm>
            <a:off x="789351" y="356223"/>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Emerging Solutions</a:t>
            </a:r>
          </a:p>
        </p:txBody>
      </p:sp>
      <p:sp>
        <p:nvSpPr>
          <p:cNvPr id="8" name="TextBox 7">
            <a:extLst>
              <a:ext uri="{FF2B5EF4-FFF2-40B4-BE49-F238E27FC236}">
                <a16:creationId xmlns:a16="http://schemas.microsoft.com/office/drawing/2014/main" id="{8B974623-1769-60CD-07B4-37B80F511319}"/>
              </a:ext>
            </a:extLst>
          </p:cNvPr>
          <p:cNvSpPr txBox="1"/>
          <p:nvPr/>
        </p:nvSpPr>
        <p:spPr>
          <a:xfrm>
            <a:off x="1218422" y="1186373"/>
            <a:ext cx="9278669" cy="532903"/>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Emerging Solutions What do we mean?</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47974E5-48B8-AB16-65AC-DBB16439C3C4}"/>
              </a:ext>
            </a:extLst>
          </p:cNvPr>
          <p:cNvSpPr txBox="1"/>
          <p:nvPr/>
        </p:nvSpPr>
        <p:spPr>
          <a:xfrm>
            <a:off x="432002" y="2191657"/>
            <a:ext cx="10334898" cy="1292662"/>
          </a:xfrm>
          <a:prstGeom prst="rect">
            <a:avLst/>
          </a:prstGeom>
          <a:noFill/>
        </p:spPr>
        <p:txBody>
          <a:bodyPr wrap="square">
            <a:spAutoFit/>
          </a:bodyPr>
          <a:lstStyle/>
          <a:p>
            <a:pPr lvl="1"/>
            <a:r>
              <a:rPr lang="en-US" sz="2000" b="1" i="1" dirty="0"/>
              <a:t>This kind of technology isn’t brand new, but its primary use has been in disciplines other than Roadway— but for KYTC, this is the first time we’ve been able to get hands-on with it, and we’ve only been testing it for a few weeks</a:t>
            </a:r>
            <a:r>
              <a:rPr lang="en-US" sz="2000" b="1" i="1" dirty="0">
                <a:latin typeface="Calibri" panose="020F0502020204030204" pitchFamily="34" charset="0"/>
                <a:ea typeface="Calibri" panose="020F0502020204030204" pitchFamily="34" charset="0"/>
                <a:cs typeface="Calibri" panose="020F0502020204030204" pitchFamily="34" charset="0"/>
              </a:rPr>
              <a:t>.</a:t>
            </a:r>
          </a:p>
          <a:p>
            <a:pPr lvl="1"/>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F98CCBA-AD01-CFA4-0D4C-87F86C1BC052}"/>
              </a:ext>
            </a:extLst>
          </p:cNvPr>
          <p:cNvSpPr txBox="1"/>
          <p:nvPr/>
        </p:nvSpPr>
        <p:spPr>
          <a:xfrm>
            <a:off x="2289830" y="5826935"/>
            <a:ext cx="9278669" cy="769441"/>
          </a:xfrm>
          <a:prstGeom prst="rect">
            <a:avLst/>
          </a:prstGeom>
          <a:noFill/>
        </p:spPr>
        <p:txBody>
          <a:bodyPr wrap="square">
            <a:spAutoFit/>
          </a:bodyPr>
          <a:lstStyle/>
          <a:p>
            <a:pPr lvl="1"/>
            <a:r>
              <a:rPr lang="en-US" sz="2400" b="1" i="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Testing Less than a Month Old .</a:t>
            </a:r>
          </a:p>
          <a:p>
            <a:pPr lvl="1"/>
            <a:endParaRPr lang="en-US" sz="2000" b="1" i="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35AD61B9-FFB6-4A9F-CF7B-8114B24A9EFA}"/>
              </a:ext>
            </a:extLst>
          </p:cNvPr>
          <p:cNvSpPr>
            <a:spLocks noChangeArrowheads="1"/>
          </p:cNvSpPr>
          <p:nvPr/>
        </p:nvSpPr>
        <p:spPr bwMode="auto">
          <a:xfrm rot="10800000" flipV="1">
            <a:off x="1741713" y="3676812"/>
            <a:ext cx="64705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lvl="1"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This is our </a:t>
            </a:r>
            <a:r>
              <a:rPr kumimoji="0" lang="en-US" altLang="en-US"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first test using KYTC data</a:t>
            </a:r>
          </a:p>
          <a:p>
            <a:pPr marL="742950" lvl="1"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We’ve only been working with it for </a:t>
            </a:r>
            <a:r>
              <a:rPr kumimoji="0" lang="en-US" altLang="en-US"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less than a month</a:t>
            </a:r>
            <a:endParaRPr kumimoji="0" lang="en-US" altLang="en-US"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It’s the </a:t>
            </a:r>
            <a:r>
              <a:rPr kumimoji="0" lang="en-US" altLang="en-US"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first hands-on opportunity</a:t>
            </a:r>
            <a:r>
              <a:rPr kumimoji="0" lang="en-US" altLang="en-US"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we’ve had to test technology of this kind</a:t>
            </a:r>
          </a:p>
          <a:p>
            <a:pPr marL="742950" lvl="1"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Results are </a:t>
            </a:r>
            <a:r>
              <a:rPr kumimoji="0" lang="en-US" altLang="en-US"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very preliminary</a:t>
            </a:r>
            <a:r>
              <a:rPr kumimoji="0" lang="en-US" altLang="en-US"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this stage but look promising </a:t>
            </a:r>
          </a:p>
        </p:txBody>
      </p:sp>
    </p:spTree>
    <p:extLst>
      <p:ext uri="{BB962C8B-B14F-4D97-AF65-F5344CB8AC3E}">
        <p14:creationId xmlns:p14="http://schemas.microsoft.com/office/powerpoint/2010/main" val="17319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3B82-4662-4255-1E53-DC30A4A8FA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C7DE437-0F5D-B6DF-D0AA-F9CABF25772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51159C14-B391-4541-8AB3-C7869F257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CD7A8458-2C9E-5656-35A0-F508C3BC8383}"/>
              </a:ext>
            </a:extLst>
          </p:cNvPr>
          <p:cNvSpPr txBox="1"/>
          <p:nvPr/>
        </p:nvSpPr>
        <p:spPr>
          <a:xfrm>
            <a:off x="789351" y="356223"/>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Emerging Solutions</a:t>
            </a:r>
          </a:p>
        </p:txBody>
      </p:sp>
      <p:sp>
        <p:nvSpPr>
          <p:cNvPr id="8" name="TextBox 7">
            <a:extLst>
              <a:ext uri="{FF2B5EF4-FFF2-40B4-BE49-F238E27FC236}">
                <a16:creationId xmlns:a16="http://schemas.microsoft.com/office/drawing/2014/main" id="{A9E56FCE-25B7-09E1-C7E7-F3D73825543E}"/>
              </a:ext>
            </a:extLst>
          </p:cNvPr>
          <p:cNvSpPr txBox="1"/>
          <p:nvPr/>
        </p:nvSpPr>
        <p:spPr>
          <a:xfrm>
            <a:off x="1218422" y="1186373"/>
            <a:ext cx="9278669" cy="993926"/>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Several vendors now offer tools that can generate </a:t>
            </a:r>
            <a:r>
              <a:rPr lang="en-US" sz="2800" b="1" kern="0" dirty="0">
                <a:highlight>
                  <a:srgbClr val="00FF00"/>
                </a:highlight>
                <a:latin typeface="Calibri" panose="020F0502020204030204" pitchFamily="34" charset="0"/>
                <a:ea typeface="Calibri" panose="020F0502020204030204" pitchFamily="34" charset="0"/>
                <a:cs typeface="Calibri" panose="020F0502020204030204" pitchFamily="34" charset="0"/>
              </a:rPr>
              <a:t>RDZ and Other</a:t>
            </a:r>
            <a:r>
              <a:rPr lang="en-US" sz="2800" b="1" kern="0" dirty="0">
                <a:latin typeface="Calibri" panose="020F0502020204030204" pitchFamily="34" charset="0"/>
                <a:ea typeface="Calibri" panose="020F0502020204030204" pitchFamily="34" charset="0"/>
                <a:cs typeface="Calibri" panose="020F0502020204030204" pitchFamily="34" charset="0"/>
              </a:rPr>
              <a:t> Geotechnical Terrains </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3B75A9C-51AC-7A09-A03A-BC0958E411DF}"/>
              </a:ext>
            </a:extLst>
          </p:cNvPr>
          <p:cNvSpPr txBox="1"/>
          <p:nvPr/>
        </p:nvSpPr>
        <p:spPr>
          <a:xfrm>
            <a:off x="5511178" y="2449490"/>
            <a:ext cx="5255721" cy="2585323"/>
          </a:xfrm>
          <a:prstGeom prst="rect">
            <a:avLst/>
          </a:prstGeom>
          <a:noFill/>
        </p:spPr>
        <p:txBody>
          <a:bodyPr wrap="square">
            <a:spAutoFit/>
          </a:bodyPr>
          <a:lstStyle/>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These solutions are still evolving, but they represent a </a:t>
            </a:r>
            <a:r>
              <a:rPr lang="en-US" b="1" dirty="0">
                <a:latin typeface="Calibri" panose="020F0502020204030204" pitchFamily="34" charset="0"/>
                <a:ea typeface="Calibri" panose="020F0502020204030204" pitchFamily="34" charset="0"/>
                <a:cs typeface="Calibri" panose="020F0502020204030204" pitchFamily="34" charset="0"/>
              </a:rPr>
              <a:t>promising shift</a:t>
            </a:r>
            <a:r>
              <a:rPr lang="en-US" dirty="0">
                <a:latin typeface="Calibri" panose="020F0502020204030204" pitchFamily="34" charset="0"/>
                <a:ea typeface="Calibri" panose="020F0502020204030204" pitchFamily="34" charset="0"/>
                <a:cs typeface="Calibri" panose="020F0502020204030204" pitchFamily="34" charset="0"/>
              </a:rPr>
              <a:t> in how we can manage and visualize subsurface data.</a:t>
            </a:r>
            <a:r>
              <a:rPr lang="en-US" sz="1800" dirty="0">
                <a:latin typeface="Calibri" panose="020F0502020204030204" pitchFamily="34" charset="0"/>
                <a:ea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Vendors currently developing these tools include </a:t>
            </a:r>
            <a:r>
              <a:rPr lang="en-US" b="1" dirty="0">
                <a:latin typeface="Calibri" panose="020F0502020204030204" pitchFamily="34" charset="0"/>
                <a:ea typeface="Calibri" panose="020F0502020204030204" pitchFamily="34" charset="0"/>
                <a:cs typeface="Calibri" panose="020F0502020204030204" pitchFamily="34" charset="0"/>
              </a:rPr>
              <a:t>Carlson Mining, Bentley Leapfrog, and Autodesk has GeoDin Ground</a:t>
            </a:r>
            <a:r>
              <a:rPr lang="en-US" dirty="0">
                <a:latin typeface="Calibri" panose="020F0502020204030204" pitchFamily="34" charset="0"/>
                <a:ea typeface="Calibri" panose="020F0502020204030204" pitchFamily="34" charset="0"/>
                <a:cs typeface="Calibri" panose="020F0502020204030204" pitchFamily="34" charset="0"/>
              </a:rPr>
              <a:t>, among others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Several are here in the </a:t>
            </a:r>
            <a:r>
              <a:rPr lang="en-US" b="1" dirty="0">
                <a:latin typeface="Calibri" panose="020F0502020204030204" pitchFamily="34" charset="0"/>
                <a:ea typeface="Calibri" panose="020F0502020204030204" pitchFamily="34" charset="0"/>
                <a:cs typeface="Calibri" panose="020F0502020204030204" pitchFamily="34" charset="0"/>
              </a:rPr>
              <a:t>Vendor Hall </a:t>
            </a:r>
            <a:r>
              <a:rPr lang="en-US" dirty="0">
                <a:latin typeface="Calibri" panose="020F0502020204030204" pitchFamily="34" charset="0"/>
                <a:ea typeface="Calibri" panose="020F0502020204030204" pitchFamily="34" charset="0"/>
                <a:cs typeface="Calibri" panose="020F0502020204030204" pitchFamily="34" charset="0"/>
              </a:rPr>
              <a:t>to showcase their latest capabilities</a:t>
            </a:r>
          </a:p>
        </p:txBody>
      </p:sp>
      <p:pic>
        <p:nvPicPr>
          <p:cNvPr id="4" name="Picture 3">
            <a:extLst>
              <a:ext uri="{FF2B5EF4-FFF2-40B4-BE49-F238E27FC236}">
                <a16:creationId xmlns:a16="http://schemas.microsoft.com/office/drawing/2014/main" id="{79F2789B-04EB-5074-230A-376EC32429E3}"/>
              </a:ext>
            </a:extLst>
          </p:cNvPr>
          <p:cNvPicPr>
            <a:picLocks noChangeAspect="1"/>
          </p:cNvPicPr>
          <p:nvPr/>
        </p:nvPicPr>
        <p:blipFill>
          <a:blip r:embed="rId5"/>
          <a:stretch>
            <a:fillRect/>
          </a:stretch>
        </p:blipFill>
        <p:spPr>
          <a:xfrm>
            <a:off x="3318497" y="3649714"/>
            <a:ext cx="2469180" cy="629641"/>
          </a:xfrm>
          <a:prstGeom prst="rect">
            <a:avLst/>
          </a:prstGeom>
        </p:spPr>
      </p:pic>
      <p:pic>
        <p:nvPicPr>
          <p:cNvPr id="9" name="Picture 8">
            <a:extLst>
              <a:ext uri="{FF2B5EF4-FFF2-40B4-BE49-F238E27FC236}">
                <a16:creationId xmlns:a16="http://schemas.microsoft.com/office/drawing/2014/main" id="{616A2623-719C-1D77-A03E-04EF85389581}"/>
              </a:ext>
            </a:extLst>
          </p:cNvPr>
          <p:cNvPicPr>
            <a:picLocks noChangeAspect="1"/>
          </p:cNvPicPr>
          <p:nvPr/>
        </p:nvPicPr>
        <p:blipFill>
          <a:blip r:embed="rId6"/>
          <a:stretch>
            <a:fillRect/>
          </a:stretch>
        </p:blipFill>
        <p:spPr>
          <a:xfrm>
            <a:off x="3475897" y="2816815"/>
            <a:ext cx="2000530" cy="485843"/>
          </a:xfrm>
          <a:prstGeom prst="rect">
            <a:avLst/>
          </a:prstGeom>
        </p:spPr>
      </p:pic>
      <p:pic>
        <p:nvPicPr>
          <p:cNvPr id="12" name="Picture 11">
            <a:extLst>
              <a:ext uri="{FF2B5EF4-FFF2-40B4-BE49-F238E27FC236}">
                <a16:creationId xmlns:a16="http://schemas.microsoft.com/office/drawing/2014/main" id="{7511EB4E-5119-BE55-3544-76A19DDABFC3}"/>
              </a:ext>
            </a:extLst>
          </p:cNvPr>
          <p:cNvPicPr>
            <a:picLocks noChangeAspect="1"/>
          </p:cNvPicPr>
          <p:nvPr/>
        </p:nvPicPr>
        <p:blipFill>
          <a:blip r:embed="rId7"/>
          <a:stretch>
            <a:fillRect/>
          </a:stretch>
        </p:blipFill>
        <p:spPr>
          <a:xfrm>
            <a:off x="1425101" y="2816815"/>
            <a:ext cx="1356534" cy="1368459"/>
          </a:xfrm>
          <a:prstGeom prst="rect">
            <a:avLst/>
          </a:prstGeom>
        </p:spPr>
      </p:pic>
      <p:sp>
        <p:nvSpPr>
          <p:cNvPr id="13" name="TextBox 12">
            <a:extLst>
              <a:ext uri="{FF2B5EF4-FFF2-40B4-BE49-F238E27FC236}">
                <a16:creationId xmlns:a16="http://schemas.microsoft.com/office/drawing/2014/main" id="{98FD712D-1060-F291-EEC9-2F7ACAA59B64}"/>
              </a:ext>
            </a:extLst>
          </p:cNvPr>
          <p:cNvSpPr txBox="1"/>
          <p:nvPr/>
        </p:nvSpPr>
        <p:spPr>
          <a:xfrm>
            <a:off x="432002" y="5566025"/>
            <a:ext cx="9278669" cy="707886"/>
          </a:xfrm>
          <a:prstGeom prst="rect">
            <a:avLst/>
          </a:prstGeom>
          <a:noFill/>
        </p:spPr>
        <p:txBody>
          <a:bodyPr wrap="square">
            <a:spAutoFit/>
          </a:bodyPr>
          <a:lstStyle/>
          <a:p>
            <a:pPr lvl="1"/>
            <a:r>
              <a:rPr lang="en-US" sz="2000" b="1" i="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we are not endorsing a single product at this stage, KYTC is actively exploring these technologies for future workflows</a:t>
            </a:r>
          </a:p>
        </p:txBody>
      </p:sp>
    </p:spTree>
    <p:extLst>
      <p:ext uri="{BB962C8B-B14F-4D97-AF65-F5344CB8AC3E}">
        <p14:creationId xmlns:p14="http://schemas.microsoft.com/office/powerpoint/2010/main" val="307990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A61F-AE3C-00EA-6693-394D6E5033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09B550C-52C1-B237-50AB-3CFACC0407E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F8D31B74-D8ED-F99B-AE8B-B33E2445F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4D0CEB04-1C36-0279-FAB1-198DE1907FBB}"/>
              </a:ext>
            </a:extLst>
          </p:cNvPr>
          <p:cNvSpPr txBox="1"/>
          <p:nvPr/>
        </p:nvSpPr>
        <p:spPr>
          <a:xfrm>
            <a:off x="662543" y="560604"/>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CSV export to Vendors Software</a:t>
            </a:r>
          </a:p>
        </p:txBody>
      </p:sp>
      <p:pic>
        <p:nvPicPr>
          <p:cNvPr id="16" name="Picture 15">
            <a:extLst>
              <a:ext uri="{FF2B5EF4-FFF2-40B4-BE49-F238E27FC236}">
                <a16:creationId xmlns:a16="http://schemas.microsoft.com/office/drawing/2014/main" id="{3EF98DDE-032C-55C2-9A01-BA6D8AB820DC}"/>
              </a:ext>
            </a:extLst>
          </p:cNvPr>
          <p:cNvPicPr>
            <a:picLocks noChangeAspect="1"/>
          </p:cNvPicPr>
          <p:nvPr/>
        </p:nvPicPr>
        <p:blipFill>
          <a:blip r:embed="rId5"/>
          <a:stretch>
            <a:fillRect/>
          </a:stretch>
        </p:blipFill>
        <p:spPr>
          <a:xfrm>
            <a:off x="350543" y="2196121"/>
            <a:ext cx="6050472" cy="3191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BA1E31ED-AD6F-92E2-D44F-C24F9CB8E71F}"/>
              </a:ext>
            </a:extLst>
          </p:cNvPr>
          <p:cNvSpPr txBox="1"/>
          <p:nvPr/>
        </p:nvSpPr>
        <p:spPr>
          <a:xfrm>
            <a:off x="6173535" y="3369900"/>
            <a:ext cx="5255721" cy="923330"/>
          </a:xfrm>
          <a:prstGeom prst="rect">
            <a:avLst/>
          </a:prstGeom>
          <a:noFill/>
        </p:spPr>
        <p:txBody>
          <a:bodyPr wrap="square">
            <a:spAutoFit/>
          </a:bodyPr>
          <a:lstStyle/>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Direct CSV export from gINT (as shown)</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Equivalent process achievable with </a:t>
            </a:r>
            <a:r>
              <a:rPr lang="en-US" dirty="0" err="1">
                <a:latin typeface="Calibri" panose="020F0502020204030204" pitchFamily="34" charset="0"/>
                <a:ea typeface="Calibri" panose="020F0502020204030204" pitchFamily="34" charset="0"/>
                <a:cs typeface="Calibri" panose="020F0502020204030204" pitchFamily="34" charset="0"/>
              </a:rPr>
              <a:t>EQuIS</a:t>
            </a:r>
            <a:endParaRPr lang="en-US"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Multiple Terrains Can Be imported. </a:t>
            </a:r>
          </a:p>
        </p:txBody>
      </p:sp>
      <p:sp>
        <p:nvSpPr>
          <p:cNvPr id="18" name="TextBox 17">
            <a:extLst>
              <a:ext uri="{FF2B5EF4-FFF2-40B4-BE49-F238E27FC236}">
                <a16:creationId xmlns:a16="http://schemas.microsoft.com/office/drawing/2014/main" id="{7C50AEFC-4F5C-D61A-CAEB-F3126665A27E}"/>
              </a:ext>
            </a:extLst>
          </p:cNvPr>
          <p:cNvSpPr txBox="1"/>
          <p:nvPr/>
        </p:nvSpPr>
        <p:spPr>
          <a:xfrm>
            <a:off x="6659359" y="2824507"/>
            <a:ext cx="9278669" cy="532903"/>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Import method into Software</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8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066E0-484D-332F-1988-1B21C44973F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6ADBC3-A173-515C-C39D-588C10E365D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pic>
        <p:nvPicPr>
          <p:cNvPr id="6" name="Picture 5">
            <a:extLst>
              <a:ext uri="{FF2B5EF4-FFF2-40B4-BE49-F238E27FC236}">
                <a16:creationId xmlns:a16="http://schemas.microsoft.com/office/drawing/2014/main" id="{7DBFC917-C477-1714-93BA-3ACB8B349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618" y="5276194"/>
            <a:ext cx="1315277" cy="1405555"/>
          </a:xfrm>
          <a:prstGeom prst="rect">
            <a:avLst/>
          </a:prstGeom>
        </p:spPr>
      </p:pic>
      <p:sp>
        <p:nvSpPr>
          <p:cNvPr id="2" name="TextBox 1">
            <a:extLst>
              <a:ext uri="{FF2B5EF4-FFF2-40B4-BE49-F238E27FC236}">
                <a16:creationId xmlns:a16="http://schemas.microsoft.com/office/drawing/2014/main" id="{6AEE2732-31AA-6376-66E9-814ECC802A25}"/>
              </a:ext>
            </a:extLst>
          </p:cNvPr>
          <p:cNvSpPr txBox="1"/>
          <p:nvPr/>
        </p:nvSpPr>
        <p:spPr>
          <a:xfrm>
            <a:off x="943897" y="579214"/>
            <a:ext cx="9827721" cy="646331"/>
          </a:xfrm>
          <a:prstGeom prst="rect">
            <a:avLst/>
          </a:prstGeom>
          <a:noFill/>
        </p:spPr>
        <p:txBody>
          <a:bodyPr wrap="square">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3d Features created in Vendors Software</a:t>
            </a:r>
          </a:p>
        </p:txBody>
      </p:sp>
      <p:pic>
        <p:nvPicPr>
          <p:cNvPr id="9" name="Picture 8">
            <a:extLst>
              <a:ext uri="{FF2B5EF4-FFF2-40B4-BE49-F238E27FC236}">
                <a16:creationId xmlns:a16="http://schemas.microsoft.com/office/drawing/2014/main" id="{CE061D0D-98AF-023F-F43B-175265E15B65}"/>
              </a:ext>
            </a:extLst>
          </p:cNvPr>
          <p:cNvPicPr>
            <a:picLocks noChangeAspect="1"/>
          </p:cNvPicPr>
          <p:nvPr/>
        </p:nvPicPr>
        <p:blipFill>
          <a:blip r:embed="rId5"/>
          <a:stretch>
            <a:fillRect/>
          </a:stretch>
        </p:blipFill>
        <p:spPr>
          <a:xfrm>
            <a:off x="1543352" y="1963462"/>
            <a:ext cx="688236" cy="1086174"/>
          </a:xfrm>
          <a:prstGeom prst="rect">
            <a:avLst/>
          </a:prstGeom>
        </p:spPr>
      </p:pic>
      <p:pic>
        <p:nvPicPr>
          <p:cNvPr id="13" name="Picture 12">
            <a:extLst>
              <a:ext uri="{FF2B5EF4-FFF2-40B4-BE49-F238E27FC236}">
                <a16:creationId xmlns:a16="http://schemas.microsoft.com/office/drawing/2014/main" id="{33DF6708-5975-1C28-CDFC-F2D02802D1A8}"/>
              </a:ext>
            </a:extLst>
          </p:cNvPr>
          <p:cNvPicPr>
            <a:picLocks noChangeAspect="1"/>
          </p:cNvPicPr>
          <p:nvPr/>
        </p:nvPicPr>
        <p:blipFill>
          <a:blip r:embed="rId6"/>
          <a:stretch>
            <a:fillRect/>
          </a:stretch>
        </p:blipFill>
        <p:spPr>
          <a:xfrm>
            <a:off x="1098444" y="3787554"/>
            <a:ext cx="1837789" cy="2512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7E1E5340-1325-00B1-5977-0D47D4E79E07}"/>
              </a:ext>
            </a:extLst>
          </p:cNvPr>
          <p:cNvSpPr txBox="1"/>
          <p:nvPr/>
        </p:nvSpPr>
        <p:spPr>
          <a:xfrm>
            <a:off x="4274329" y="1454190"/>
            <a:ext cx="9706109" cy="532903"/>
          </a:xfrm>
          <a:prstGeom prst="rect">
            <a:avLst/>
          </a:prstGeom>
          <a:noFill/>
        </p:spPr>
        <p:txBody>
          <a:bodyPr wrap="square">
            <a:spAutoFit/>
          </a:bodyPr>
          <a:lstStyle/>
          <a:p>
            <a:pPr marL="0" marR="0" indent="0">
              <a:lnSpc>
                <a:spcPct val="107000"/>
              </a:lnSpc>
              <a:spcBef>
                <a:spcPts val="0"/>
              </a:spcBef>
              <a:spcAft>
                <a:spcPts val="0"/>
              </a:spcAft>
              <a:buNone/>
            </a:pPr>
            <a:r>
              <a:rPr lang="en-US" sz="2800" b="1" kern="0" dirty="0">
                <a:latin typeface="Calibri" panose="020F0502020204030204" pitchFamily="34" charset="0"/>
                <a:ea typeface="Calibri" panose="020F0502020204030204" pitchFamily="34" charset="0"/>
                <a:cs typeface="Calibri" panose="020F0502020204030204" pitchFamily="34" charset="0"/>
              </a:rPr>
              <a:t>Exported files</a:t>
            </a:r>
            <a:endParaRPr lang="en-US" sz="2800" b="1"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30732E-DBD9-0C46-63B6-520C72D172D8}"/>
              </a:ext>
            </a:extLst>
          </p:cNvPr>
          <p:cNvSpPr txBox="1"/>
          <p:nvPr/>
        </p:nvSpPr>
        <p:spPr>
          <a:xfrm>
            <a:off x="4274329" y="1896893"/>
            <a:ext cx="5255721" cy="1754326"/>
          </a:xfrm>
          <a:prstGeom prst="rect">
            <a:avLst/>
          </a:prstGeom>
          <a:noFill/>
        </p:spPr>
        <p:txBody>
          <a:bodyPr wrap="square">
            <a:spAutoFit/>
          </a:bodyPr>
          <a:lstStyle/>
          <a:p>
            <a:pPr marL="742950" lvl="1"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Multiple Terrains </a:t>
            </a:r>
            <a:r>
              <a:rPr lang="en-US" dirty="0">
                <a:latin typeface="Calibri" panose="020F0502020204030204" pitchFamily="34" charset="0"/>
                <a:ea typeface="Calibri" panose="020F0502020204030204" pitchFamily="34" charset="0"/>
                <a:cs typeface="Calibri" panose="020F0502020204030204" pitchFamily="34" charset="0"/>
              </a:rPr>
              <a:t>and material types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Various modeling </a:t>
            </a:r>
            <a:r>
              <a:rPr lang="en-US" b="1" dirty="0">
                <a:latin typeface="Calibri" panose="020F0502020204030204" pitchFamily="34" charset="0"/>
                <a:ea typeface="Calibri" panose="020F0502020204030204" pitchFamily="34" charset="0"/>
                <a:cs typeface="Calibri" panose="020F0502020204030204" pitchFamily="34" charset="0"/>
              </a:rPr>
              <a:t>Methods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Calculations based on geologic data and existing ground models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Exported 3D lines that can be quickly built into terrains in OpenRoads</a:t>
            </a:r>
          </a:p>
        </p:txBody>
      </p:sp>
      <p:pic>
        <p:nvPicPr>
          <p:cNvPr id="11" name="Picture 10">
            <a:extLst>
              <a:ext uri="{FF2B5EF4-FFF2-40B4-BE49-F238E27FC236}">
                <a16:creationId xmlns:a16="http://schemas.microsoft.com/office/drawing/2014/main" id="{0775C349-2F28-56AC-3F54-F720EA6D2C89}"/>
              </a:ext>
            </a:extLst>
          </p:cNvPr>
          <p:cNvPicPr>
            <a:picLocks noChangeAspect="1"/>
          </p:cNvPicPr>
          <p:nvPr/>
        </p:nvPicPr>
        <p:blipFill>
          <a:blip r:embed="rId7"/>
          <a:stretch>
            <a:fillRect/>
          </a:stretch>
        </p:blipFill>
        <p:spPr>
          <a:xfrm>
            <a:off x="4873240" y="3928218"/>
            <a:ext cx="4844138" cy="2695951"/>
          </a:xfrm>
          <a:prstGeom prst="rect">
            <a:avLst/>
          </a:prstGeom>
        </p:spPr>
      </p:pic>
    </p:spTree>
    <p:extLst>
      <p:ext uri="{BB962C8B-B14F-4D97-AF65-F5344CB8AC3E}">
        <p14:creationId xmlns:p14="http://schemas.microsoft.com/office/powerpoint/2010/main" val="2256145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aceckytcfhwaconferencetemplate.potx" id="{DADECC71-E85A-4B1F-8B9B-8E275ACD2DA2}" vid="{3FD9C2F3-A4AC-41F4-BF05-0C0D0FD02A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8" ma:contentTypeDescription="Create a new document." ma:contentTypeScope="" ma:versionID="ac7a048db13a328c88eb3bd8876552f7">
  <xsd:schema xmlns:xsd="http://www.w3.org/2001/XMLSchema" xmlns:xs="http://www.w3.org/2001/XMLSchema" xmlns:p="http://schemas.microsoft.com/office/2006/metadata/properties" xmlns:ns2="b47a5aad-adfb-4dac-9d3f-47090e67d565" xmlns:ns3="9c16dc54-5a24-4afd-a61c-664ec7eab416" targetNamespace="http://schemas.microsoft.com/office/2006/metadata/properties" ma:root="true" ma:fieldsID="05ef1fb50c3bd5231898c81644cb9619" ns2:_="" ns3:_="">
    <xsd:import namespace="b47a5aad-adfb-4dac-9d3f-47090e67d565"/>
    <xsd:import namespace="9c16dc54-5a24-4afd-a61c-664ec7eab416"/>
    <xsd:element name="properties">
      <xsd:complexType>
        <xsd:sequence>
          <xsd:element name="documentManagement">
            <xsd:complexType>
              <xsd:all>
                <xsd:element ref="ns2:Speakers" minOccurs="0"/>
                <xsd:element ref="ns2:Day" minOccurs="0"/>
                <xsd:element ref="ns2:Year" minOccurs="0"/>
                <xsd:element ref="ns2:Sec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2025</Year>
    <Day xmlns="b47a5aad-adfb-4dac-9d3f-47090e67d565">Thursday</Day>
    <Speakers xmlns="b47a5aad-adfb-4dac-9d3f-47090e67d565">Kevin Damron, Chelsea DeWitt, Patrick Stone</Speakers>
    <Section xmlns="b47a5aad-adfb-4dac-9d3f-47090e67d565">10:50, 3:50</Section>
  </documentManagement>
</p:properties>
</file>

<file path=customXml/itemProps1.xml><?xml version="1.0" encoding="utf-8"?>
<ds:datastoreItem xmlns:ds="http://schemas.openxmlformats.org/officeDocument/2006/customXml" ds:itemID="{E8AB741A-8DA0-4CED-A9C5-E60C0D884EDB}"/>
</file>

<file path=customXml/itemProps2.xml><?xml version="1.0" encoding="utf-8"?>
<ds:datastoreItem xmlns:ds="http://schemas.openxmlformats.org/officeDocument/2006/customXml" ds:itemID="{2CA1E427-07C2-4159-AD17-9B6F3451F2F2}"/>
</file>

<file path=customXml/itemProps3.xml><?xml version="1.0" encoding="utf-8"?>
<ds:datastoreItem xmlns:ds="http://schemas.openxmlformats.org/officeDocument/2006/customXml" ds:itemID="{8CD2E4DB-39BD-4037-98E2-74E548A5D332}"/>
</file>

<file path=docProps/app.xml><?xml version="1.0" encoding="utf-8"?>
<Properties xmlns="http://schemas.openxmlformats.org/officeDocument/2006/extended-properties" xmlns:vt="http://schemas.openxmlformats.org/officeDocument/2006/docPropsVTypes">
  <Template>2025aceckytcfhwaconferencetemplate</Template>
  <TotalTime>1923</TotalTime>
  <Words>1571</Words>
  <Application>Microsoft Office PowerPoint</Application>
  <PresentationFormat>Widescreen</PresentationFormat>
  <Paragraphs>117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Stone, Patrick P (KYTC)</dc:creator>
  <cp:lastModifiedBy>Stone, Patrick P (KYTC)</cp:lastModifiedBy>
  <cp:revision>1</cp:revision>
  <cp:lastPrinted>2025-08-27T14:28:57Z</cp:lastPrinted>
  <dcterms:created xsi:type="dcterms:W3CDTF">2025-08-18T13:40:40Z</dcterms:created>
  <dcterms:modified xsi:type="dcterms:W3CDTF">2025-08-27T17:14:15Z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